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1.xml.rels" ContentType="application/vnd.openxmlformats-package.relationships+xml"/>
  <Override PartName="/ppt/notesSlides/notesSlide11.xml" ContentType="application/vnd.openxmlformats-officedocument.presentationml.notesSlide+xml"/>
  <Override PartName="/ppt/_rels/presentation.xml.rels" ContentType="application/vnd.openxmlformats-package.relationships+xml"/>
  <Override PartName="/ppt/media/image11.png" ContentType="image/png"/>
  <Override PartName="/ppt/media/image10.png" ContentType="image/png"/>
  <Override PartName="/ppt/media/image6.jpeg" ContentType="image/jpeg"/>
  <Override PartName="/ppt/media/image9.png" ContentType="image/png"/>
  <Override PartName="/ppt/media/image12.png" ContentType="image/png"/>
  <Override PartName="/ppt/media/image7.png" ContentType="image/png"/>
  <Override PartName="/ppt/media/image13.png" ContentType="image/png"/>
  <Override PartName="/ppt/media/image8.png" ContentType="image/png"/>
  <Override PartName="/ppt/media/image5.jpeg" ContentType="image/jpeg"/>
  <Override PartName="/ppt/media/image4.png" ContentType="image/png"/>
  <Override PartName="/ppt/media/image2.jpeg" ContentType="image/jpe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1.png" ContentType="image/png"/>
  <Override PartName="/ppt/media/image24.png" ContentType="image/png"/>
  <Override PartName="/ppt/media/image3.jpeg" ContentType="image/jpeg"/>
  <Override PartName="/ppt/media/image1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ffffff"/>
                </a:solidFill>
                <a:latin typeface="Calisto MT"/>
              </a:rPr>
              <a:t>Click to move the slide</a:t>
            </a:r>
            <a:endParaRPr b="0" lang="en-US" sz="1800" spc="-1" strike="noStrike">
              <a:solidFill>
                <a:srgbClr val="ffffff"/>
              </a:solidFill>
              <a:latin typeface="Calisto MT"/>
            </a:endParaRPr>
          </a:p>
        </p:txBody>
      </p:sp>
      <p:sp>
        <p:nvSpPr>
          <p:cNvPr id="8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88"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89"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90"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91"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C48F19BF-C74D-44C9-92BA-FD2FEC539DAE}"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ldImg"/>
          </p:nvPr>
        </p:nvSpPr>
        <p:spPr>
          <a:xfrm>
            <a:off x="685800" y="1143000"/>
            <a:ext cx="5486040" cy="3085920"/>
          </a:xfrm>
          <a:prstGeom prst="rect">
            <a:avLst/>
          </a:prstGeom>
          <a:ln w="0">
            <a:noFill/>
          </a:ln>
        </p:spPr>
      </p:sp>
      <p:sp>
        <p:nvSpPr>
          <p:cNvPr id="15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151"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IN" sz="1200" spc="-1" strike="noStrike">
                <a:latin typeface="Times New Roman"/>
              </a:defRPr>
            </a:lvl1pPr>
          </a:lstStyle>
          <a:p>
            <a:pPr algn="r">
              <a:lnSpc>
                <a:spcPct val="100000"/>
              </a:lnSpc>
              <a:buNone/>
            </a:pPr>
            <a:fld id="{B97C7B60-0602-4265-A5C0-EB14133B0810}" type="slidenum">
              <a:rPr b="0" lang="en-IN"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4C4D950-7C2C-4BDA-8DE8-8D827EAF6A31}"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29" name="PlaceHolder 2"/>
          <p:cNvSpPr>
            <a:spLocks noGrp="1"/>
          </p:cNvSpPr>
          <p:nvPr>
            <p:ph/>
          </p:nvPr>
        </p:nvSpPr>
        <p:spPr>
          <a:xfrm>
            <a:off x="913680" y="1732320"/>
            <a:ext cx="10353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0" name="PlaceHolder 3"/>
          <p:cNvSpPr>
            <a:spLocks noGrp="1"/>
          </p:cNvSpPr>
          <p:nvPr>
            <p:ph/>
          </p:nvPr>
        </p:nvSpPr>
        <p:spPr>
          <a:xfrm>
            <a:off x="913680" y="3852360"/>
            <a:ext cx="10353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FD0240E-EA9D-4E9E-8D10-9329CC42E986}"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2" name="PlaceHolder 2"/>
          <p:cNvSpPr>
            <a:spLocks noGrp="1"/>
          </p:cNvSpPr>
          <p:nvPr>
            <p:ph/>
          </p:nvPr>
        </p:nvSpPr>
        <p:spPr>
          <a:xfrm>
            <a:off x="91368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3" name="PlaceHolder 3"/>
          <p:cNvSpPr>
            <a:spLocks noGrp="1"/>
          </p:cNvSpPr>
          <p:nvPr>
            <p:ph/>
          </p:nvPr>
        </p:nvSpPr>
        <p:spPr>
          <a:xfrm>
            <a:off x="621900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4" name="PlaceHolder 4"/>
          <p:cNvSpPr>
            <a:spLocks noGrp="1"/>
          </p:cNvSpPr>
          <p:nvPr>
            <p:ph/>
          </p:nvPr>
        </p:nvSpPr>
        <p:spPr>
          <a:xfrm>
            <a:off x="913680" y="385236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5" name="PlaceHolder 5"/>
          <p:cNvSpPr>
            <a:spLocks noGrp="1"/>
          </p:cNvSpPr>
          <p:nvPr>
            <p:ph/>
          </p:nvPr>
        </p:nvSpPr>
        <p:spPr>
          <a:xfrm>
            <a:off x="6219000" y="385236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9317E1D8-216E-46F6-8F51-B8A807816F76}"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7" name="PlaceHolder 2"/>
          <p:cNvSpPr>
            <a:spLocks noGrp="1"/>
          </p:cNvSpPr>
          <p:nvPr>
            <p:ph/>
          </p:nvPr>
        </p:nvSpPr>
        <p:spPr>
          <a:xfrm>
            <a:off x="913680" y="173232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8" name="PlaceHolder 3"/>
          <p:cNvSpPr>
            <a:spLocks noGrp="1"/>
          </p:cNvSpPr>
          <p:nvPr>
            <p:ph/>
          </p:nvPr>
        </p:nvSpPr>
        <p:spPr>
          <a:xfrm>
            <a:off x="4414320" y="173232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9" name="PlaceHolder 4"/>
          <p:cNvSpPr>
            <a:spLocks noGrp="1"/>
          </p:cNvSpPr>
          <p:nvPr>
            <p:ph/>
          </p:nvPr>
        </p:nvSpPr>
        <p:spPr>
          <a:xfrm>
            <a:off x="7914960" y="173232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40" name="PlaceHolder 5"/>
          <p:cNvSpPr>
            <a:spLocks noGrp="1"/>
          </p:cNvSpPr>
          <p:nvPr>
            <p:ph/>
          </p:nvPr>
        </p:nvSpPr>
        <p:spPr>
          <a:xfrm>
            <a:off x="913680" y="385236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41" name="PlaceHolder 6"/>
          <p:cNvSpPr>
            <a:spLocks noGrp="1"/>
          </p:cNvSpPr>
          <p:nvPr>
            <p:ph/>
          </p:nvPr>
        </p:nvSpPr>
        <p:spPr>
          <a:xfrm>
            <a:off x="4414320" y="385236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42" name="PlaceHolder 7"/>
          <p:cNvSpPr>
            <a:spLocks noGrp="1"/>
          </p:cNvSpPr>
          <p:nvPr>
            <p:ph/>
          </p:nvPr>
        </p:nvSpPr>
        <p:spPr>
          <a:xfrm>
            <a:off x="7914960" y="385236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EE1C2D86-2ABD-444A-A1CB-40455BA93F47}"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EAAE6ED-27FB-406D-A28A-52806CDC707D}"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51" name="PlaceHolder 2"/>
          <p:cNvSpPr>
            <a:spLocks noGrp="1"/>
          </p:cNvSpPr>
          <p:nvPr>
            <p:ph type="subTitle"/>
          </p:nvPr>
        </p:nvSpPr>
        <p:spPr>
          <a:xfrm>
            <a:off x="913680" y="1732320"/>
            <a:ext cx="10353240" cy="4058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94BDE55-3860-46FB-92A2-2717CCA08461}"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53" name="PlaceHolder 2"/>
          <p:cNvSpPr>
            <a:spLocks noGrp="1"/>
          </p:cNvSpPr>
          <p:nvPr>
            <p:ph/>
          </p:nvPr>
        </p:nvSpPr>
        <p:spPr>
          <a:xfrm>
            <a:off x="913680" y="1732320"/>
            <a:ext cx="10353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0394E352-B447-484E-AC8A-85B457A9019D}"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55" name="PlaceHolder 2"/>
          <p:cNvSpPr>
            <a:spLocks noGrp="1"/>
          </p:cNvSpPr>
          <p:nvPr>
            <p:ph/>
          </p:nvPr>
        </p:nvSpPr>
        <p:spPr>
          <a:xfrm>
            <a:off x="913680" y="1732320"/>
            <a:ext cx="5052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6" name="PlaceHolder 3"/>
          <p:cNvSpPr>
            <a:spLocks noGrp="1"/>
          </p:cNvSpPr>
          <p:nvPr>
            <p:ph/>
          </p:nvPr>
        </p:nvSpPr>
        <p:spPr>
          <a:xfrm>
            <a:off x="6219000" y="1732320"/>
            <a:ext cx="5052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25989BD-D5E8-464B-9469-408426F0868A}"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AEFD628C-91E5-4417-A800-8B0606DC33AC}"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913680" y="609480"/>
            <a:ext cx="10353240" cy="4498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03488C8-F195-4ECC-8E33-28E74596584E}"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0" name="PlaceHolder 2"/>
          <p:cNvSpPr>
            <a:spLocks noGrp="1"/>
          </p:cNvSpPr>
          <p:nvPr>
            <p:ph/>
          </p:nvPr>
        </p:nvSpPr>
        <p:spPr>
          <a:xfrm>
            <a:off x="91368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1" name="PlaceHolder 3"/>
          <p:cNvSpPr>
            <a:spLocks noGrp="1"/>
          </p:cNvSpPr>
          <p:nvPr>
            <p:ph/>
          </p:nvPr>
        </p:nvSpPr>
        <p:spPr>
          <a:xfrm>
            <a:off x="6219000" y="1732320"/>
            <a:ext cx="5052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2" name="PlaceHolder 4"/>
          <p:cNvSpPr>
            <a:spLocks noGrp="1"/>
          </p:cNvSpPr>
          <p:nvPr>
            <p:ph/>
          </p:nvPr>
        </p:nvSpPr>
        <p:spPr>
          <a:xfrm>
            <a:off x="913680" y="385236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D26E156-72DA-4358-9F21-76DD44871406}"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8" name="PlaceHolder 2"/>
          <p:cNvSpPr>
            <a:spLocks noGrp="1"/>
          </p:cNvSpPr>
          <p:nvPr>
            <p:ph type="subTitle"/>
          </p:nvPr>
        </p:nvSpPr>
        <p:spPr>
          <a:xfrm>
            <a:off x="913680" y="1732320"/>
            <a:ext cx="10353240" cy="4058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7A6BCEE-3E49-43C5-B9F3-C953137451D9}"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4" name="PlaceHolder 2"/>
          <p:cNvSpPr>
            <a:spLocks noGrp="1"/>
          </p:cNvSpPr>
          <p:nvPr>
            <p:ph/>
          </p:nvPr>
        </p:nvSpPr>
        <p:spPr>
          <a:xfrm>
            <a:off x="913680" y="1732320"/>
            <a:ext cx="5052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5" name="PlaceHolder 3"/>
          <p:cNvSpPr>
            <a:spLocks noGrp="1"/>
          </p:cNvSpPr>
          <p:nvPr>
            <p:ph/>
          </p:nvPr>
        </p:nvSpPr>
        <p:spPr>
          <a:xfrm>
            <a:off x="621900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6" name="PlaceHolder 4"/>
          <p:cNvSpPr>
            <a:spLocks noGrp="1"/>
          </p:cNvSpPr>
          <p:nvPr>
            <p:ph/>
          </p:nvPr>
        </p:nvSpPr>
        <p:spPr>
          <a:xfrm>
            <a:off x="6219000" y="385236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49B3126-BF12-479C-96DF-895999966215}"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8" name="PlaceHolder 2"/>
          <p:cNvSpPr>
            <a:spLocks noGrp="1"/>
          </p:cNvSpPr>
          <p:nvPr>
            <p:ph/>
          </p:nvPr>
        </p:nvSpPr>
        <p:spPr>
          <a:xfrm>
            <a:off x="91368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9" name="PlaceHolder 3"/>
          <p:cNvSpPr>
            <a:spLocks noGrp="1"/>
          </p:cNvSpPr>
          <p:nvPr>
            <p:ph/>
          </p:nvPr>
        </p:nvSpPr>
        <p:spPr>
          <a:xfrm>
            <a:off x="621900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0" name="PlaceHolder 4"/>
          <p:cNvSpPr>
            <a:spLocks noGrp="1"/>
          </p:cNvSpPr>
          <p:nvPr>
            <p:ph/>
          </p:nvPr>
        </p:nvSpPr>
        <p:spPr>
          <a:xfrm>
            <a:off x="913680" y="3852360"/>
            <a:ext cx="10353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433E650-0810-4FDF-8FE7-16088AFDBB06}"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72" name="PlaceHolder 2"/>
          <p:cNvSpPr>
            <a:spLocks noGrp="1"/>
          </p:cNvSpPr>
          <p:nvPr>
            <p:ph/>
          </p:nvPr>
        </p:nvSpPr>
        <p:spPr>
          <a:xfrm>
            <a:off x="913680" y="1732320"/>
            <a:ext cx="10353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3" name="PlaceHolder 3"/>
          <p:cNvSpPr>
            <a:spLocks noGrp="1"/>
          </p:cNvSpPr>
          <p:nvPr>
            <p:ph/>
          </p:nvPr>
        </p:nvSpPr>
        <p:spPr>
          <a:xfrm>
            <a:off x="913680" y="3852360"/>
            <a:ext cx="10353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CCDEB12B-045C-40E3-9261-23BFC5E4F8FA}"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75" name="PlaceHolder 2"/>
          <p:cNvSpPr>
            <a:spLocks noGrp="1"/>
          </p:cNvSpPr>
          <p:nvPr>
            <p:ph/>
          </p:nvPr>
        </p:nvSpPr>
        <p:spPr>
          <a:xfrm>
            <a:off x="91368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6" name="PlaceHolder 3"/>
          <p:cNvSpPr>
            <a:spLocks noGrp="1"/>
          </p:cNvSpPr>
          <p:nvPr>
            <p:ph/>
          </p:nvPr>
        </p:nvSpPr>
        <p:spPr>
          <a:xfrm>
            <a:off x="621900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7" name="PlaceHolder 4"/>
          <p:cNvSpPr>
            <a:spLocks noGrp="1"/>
          </p:cNvSpPr>
          <p:nvPr>
            <p:ph/>
          </p:nvPr>
        </p:nvSpPr>
        <p:spPr>
          <a:xfrm>
            <a:off x="913680" y="385236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8" name="PlaceHolder 5"/>
          <p:cNvSpPr>
            <a:spLocks noGrp="1"/>
          </p:cNvSpPr>
          <p:nvPr>
            <p:ph/>
          </p:nvPr>
        </p:nvSpPr>
        <p:spPr>
          <a:xfrm>
            <a:off x="6219000" y="385236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B70F0E43-3A2C-4634-80B4-7E8F9CC16060}"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80" name="PlaceHolder 2"/>
          <p:cNvSpPr>
            <a:spLocks noGrp="1"/>
          </p:cNvSpPr>
          <p:nvPr>
            <p:ph/>
          </p:nvPr>
        </p:nvSpPr>
        <p:spPr>
          <a:xfrm>
            <a:off x="913680" y="173232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81" name="PlaceHolder 3"/>
          <p:cNvSpPr>
            <a:spLocks noGrp="1"/>
          </p:cNvSpPr>
          <p:nvPr>
            <p:ph/>
          </p:nvPr>
        </p:nvSpPr>
        <p:spPr>
          <a:xfrm>
            <a:off x="4414320" y="173232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82" name="PlaceHolder 4"/>
          <p:cNvSpPr>
            <a:spLocks noGrp="1"/>
          </p:cNvSpPr>
          <p:nvPr>
            <p:ph/>
          </p:nvPr>
        </p:nvSpPr>
        <p:spPr>
          <a:xfrm>
            <a:off x="7914960" y="173232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83" name="PlaceHolder 5"/>
          <p:cNvSpPr>
            <a:spLocks noGrp="1"/>
          </p:cNvSpPr>
          <p:nvPr>
            <p:ph/>
          </p:nvPr>
        </p:nvSpPr>
        <p:spPr>
          <a:xfrm>
            <a:off x="913680" y="385236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84" name="PlaceHolder 6"/>
          <p:cNvSpPr>
            <a:spLocks noGrp="1"/>
          </p:cNvSpPr>
          <p:nvPr>
            <p:ph/>
          </p:nvPr>
        </p:nvSpPr>
        <p:spPr>
          <a:xfrm>
            <a:off x="4414320" y="385236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85" name="PlaceHolder 7"/>
          <p:cNvSpPr>
            <a:spLocks noGrp="1"/>
          </p:cNvSpPr>
          <p:nvPr>
            <p:ph/>
          </p:nvPr>
        </p:nvSpPr>
        <p:spPr>
          <a:xfrm>
            <a:off x="7914960" y="3852360"/>
            <a:ext cx="333360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0B73F19E-C256-42F1-8DD7-D993D9CEDDBF}"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10" name="PlaceHolder 2"/>
          <p:cNvSpPr>
            <a:spLocks noGrp="1"/>
          </p:cNvSpPr>
          <p:nvPr>
            <p:ph/>
          </p:nvPr>
        </p:nvSpPr>
        <p:spPr>
          <a:xfrm>
            <a:off x="913680" y="1732320"/>
            <a:ext cx="10353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B857518-416E-4A75-BB82-155D12737830}"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12" name="PlaceHolder 2"/>
          <p:cNvSpPr>
            <a:spLocks noGrp="1"/>
          </p:cNvSpPr>
          <p:nvPr>
            <p:ph/>
          </p:nvPr>
        </p:nvSpPr>
        <p:spPr>
          <a:xfrm>
            <a:off x="913680" y="1732320"/>
            <a:ext cx="5052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13" name="PlaceHolder 3"/>
          <p:cNvSpPr>
            <a:spLocks noGrp="1"/>
          </p:cNvSpPr>
          <p:nvPr>
            <p:ph/>
          </p:nvPr>
        </p:nvSpPr>
        <p:spPr>
          <a:xfrm>
            <a:off x="6219000" y="1732320"/>
            <a:ext cx="5052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A89160A-17B3-410A-895C-E67158737905}"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71A25D4-8E96-4F19-B2A9-6ED58B6CFDDF}"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913680" y="609480"/>
            <a:ext cx="10353240" cy="4498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54950A4-C7CC-4E7D-B310-803C5E3A1542}"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17" name="PlaceHolder 2"/>
          <p:cNvSpPr>
            <a:spLocks noGrp="1"/>
          </p:cNvSpPr>
          <p:nvPr>
            <p:ph/>
          </p:nvPr>
        </p:nvSpPr>
        <p:spPr>
          <a:xfrm>
            <a:off x="91368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18" name="PlaceHolder 3"/>
          <p:cNvSpPr>
            <a:spLocks noGrp="1"/>
          </p:cNvSpPr>
          <p:nvPr>
            <p:ph/>
          </p:nvPr>
        </p:nvSpPr>
        <p:spPr>
          <a:xfrm>
            <a:off x="6219000" y="1732320"/>
            <a:ext cx="5052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19" name="PlaceHolder 4"/>
          <p:cNvSpPr>
            <a:spLocks noGrp="1"/>
          </p:cNvSpPr>
          <p:nvPr>
            <p:ph/>
          </p:nvPr>
        </p:nvSpPr>
        <p:spPr>
          <a:xfrm>
            <a:off x="913680" y="385236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81B4F07-AAAF-43AE-9FCB-6093EE63933D}"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21" name="PlaceHolder 2"/>
          <p:cNvSpPr>
            <a:spLocks noGrp="1"/>
          </p:cNvSpPr>
          <p:nvPr>
            <p:ph/>
          </p:nvPr>
        </p:nvSpPr>
        <p:spPr>
          <a:xfrm>
            <a:off x="913680" y="1732320"/>
            <a:ext cx="5052240" cy="4058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22" name="PlaceHolder 3"/>
          <p:cNvSpPr>
            <a:spLocks noGrp="1"/>
          </p:cNvSpPr>
          <p:nvPr>
            <p:ph/>
          </p:nvPr>
        </p:nvSpPr>
        <p:spPr>
          <a:xfrm>
            <a:off x="621900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23" name="PlaceHolder 4"/>
          <p:cNvSpPr>
            <a:spLocks noGrp="1"/>
          </p:cNvSpPr>
          <p:nvPr>
            <p:ph/>
          </p:nvPr>
        </p:nvSpPr>
        <p:spPr>
          <a:xfrm>
            <a:off x="6219000" y="385236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DA2ED33-5E55-4858-A28D-51743261D719}"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913680" y="609480"/>
            <a:ext cx="10353240" cy="97020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25" name="PlaceHolder 2"/>
          <p:cNvSpPr>
            <a:spLocks noGrp="1"/>
          </p:cNvSpPr>
          <p:nvPr>
            <p:ph/>
          </p:nvPr>
        </p:nvSpPr>
        <p:spPr>
          <a:xfrm>
            <a:off x="91368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26" name="PlaceHolder 3"/>
          <p:cNvSpPr>
            <a:spLocks noGrp="1"/>
          </p:cNvSpPr>
          <p:nvPr>
            <p:ph/>
          </p:nvPr>
        </p:nvSpPr>
        <p:spPr>
          <a:xfrm>
            <a:off x="6219000" y="1732320"/>
            <a:ext cx="5052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27" name="PlaceHolder 4"/>
          <p:cNvSpPr>
            <a:spLocks noGrp="1"/>
          </p:cNvSpPr>
          <p:nvPr>
            <p:ph/>
          </p:nvPr>
        </p:nvSpPr>
        <p:spPr>
          <a:xfrm>
            <a:off x="913680" y="3852360"/>
            <a:ext cx="10353240" cy="193572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452BFA1-FE57-4917-A56E-7DF48041CBE8}"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6" descr="A logo of a company&#10;&#10;Description automatically generated"/>
          <p:cNvPicPr/>
          <p:nvPr/>
        </p:nvPicPr>
        <p:blipFill>
          <a:blip r:embed="rId3"/>
          <a:stretch/>
        </p:blipFill>
        <p:spPr>
          <a:xfrm>
            <a:off x="259200" y="186840"/>
            <a:ext cx="925560" cy="767160"/>
          </a:xfrm>
          <a:prstGeom prst="rect">
            <a:avLst/>
          </a:prstGeom>
          <a:ln w="0">
            <a:noFill/>
          </a:ln>
        </p:spPr>
      </p:pic>
      <p:pic>
        <p:nvPicPr>
          <p:cNvPr id="1" name="Picture 7" descr="A red and white logo with white text&#10;&#10;Description automatically generated"/>
          <p:cNvPicPr/>
          <p:nvPr/>
        </p:nvPicPr>
        <p:blipFill>
          <a:blip r:embed="rId4"/>
          <a:stretch/>
        </p:blipFill>
        <p:spPr>
          <a:xfrm>
            <a:off x="10671120" y="201600"/>
            <a:ext cx="1261440" cy="840600"/>
          </a:xfrm>
          <a:prstGeom prst="rect">
            <a:avLst/>
          </a:prstGeom>
          <a:ln w="0">
            <a:noFill/>
          </a:ln>
        </p:spPr>
      </p:pic>
      <p:sp>
        <p:nvSpPr>
          <p:cNvPr id="2" name="PlaceHolder 1"/>
          <p:cNvSpPr>
            <a:spLocks noGrp="1"/>
          </p:cNvSpPr>
          <p:nvPr>
            <p:ph type="title"/>
          </p:nvPr>
        </p:nvSpPr>
        <p:spPr>
          <a:xfrm>
            <a:off x="1370520" y="1769400"/>
            <a:ext cx="9439560" cy="1828440"/>
          </a:xfrm>
          <a:prstGeom prst="rect">
            <a:avLst/>
          </a:prstGeom>
          <a:noFill/>
          <a:ln w="0">
            <a:noFill/>
          </a:ln>
          <a:effectLst>
            <a:outerShdw dist="0" dir="0" blurRad="25560" rotWithShape="0">
              <a:srgbClr val="000000">
                <a:alpha val="46000"/>
              </a:srgbClr>
            </a:outerShdw>
          </a:effectLst>
        </p:spPr>
        <p:txBody>
          <a:bodyPr anchor="b">
            <a:normAutofit/>
          </a:bodyPr>
          <a:p>
            <a:pPr algn="ctr">
              <a:lnSpc>
                <a:spcPct val="100000"/>
              </a:lnSpc>
              <a:buNone/>
            </a:pPr>
            <a:r>
              <a:rPr b="0" lang="en-US" sz="5400" spc="-1" strike="noStrike">
                <a:solidFill>
                  <a:srgbClr val="dadada"/>
                </a:solidFill>
                <a:latin typeface="Calisto MT"/>
              </a:rPr>
              <a:t>Click to edit Master title style</a:t>
            </a:r>
            <a:endParaRPr b="0" lang="en-US" sz="5400" spc="-1" strike="noStrike">
              <a:solidFill>
                <a:srgbClr val="ffffff"/>
              </a:solidFill>
              <a:latin typeface="Calisto MT"/>
            </a:endParaRPr>
          </a:p>
        </p:txBody>
      </p:sp>
      <p:sp>
        <p:nvSpPr>
          <p:cNvPr id="3" name="PlaceHolder 2"/>
          <p:cNvSpPr>
            <a:spLocks noGrp="1"/>
          </p:cNvSpPr>
          <p:nvPr>
            <p:ph type="dt" idx="1"/>
          </p:nvPr>
        </p:nvSpPr>
        <p:spPr>
          <a:xfrm>
            <a:off x="7678800" y="5883120"/>
            <a:ext cx="2742840" cy="364680"/>
          </a:xfrm>
          <a:prstGeom prst="rect">
            <a:avLst/>
          </a:prstGeom>
          <a:noFill/>
          <a:ln w="0">
            <a:noFill/>
          </a:ln>
        </p:spPr>
        <p:txBody>
          <a:bodyPr anchor="ctr">
            <a:noAutofit/>
          </a:bodyPr>
          <a:lstStyle>
            <a:lvl1pPr algn="r">
              <a:lnSpc>
                <a:spcPct val="100000"/>
              </a:lnSpc>
              <a:buNone/>
              <a:defRPr b="0" lang="en-IN" sz="1000" spc="-1" strike="noStrike">
                <a:solidFill>
                  <a:srgbClr val="f2f2f2"/>
                </a:solidFill>
                <a:latin typeface="Calisto MT"/>
              </a:defRPr>
            </a:lvl1pPr>
          </a:lstStyle>
          <a:p>
            <a:pPr algn="r">
              <a:lnSpc>
                <a:spcPct val="100000"/>
              </a:lnSpc>
              <a:buNone/>
            </a:pPr>
            <a:r>
              <a:rPr b="0" lang="en-IN" sz="1000" spc="-1" strike="noStrike">
                <a:solidFill>
                  <a:srgbClr val="f2f2f2"/>
                </a:solidFill>
                <a:latin typeface="Calisto MT"/>
              </a:rPr>
              <a:t>&lt;date/time&gt;</a:t>
            </a:r>
            <a:endParaRPr b="0" lang="en-IN" sz="1000" spc="-1" strike="noStrike">
              <a:latin typeface="Times New Roman"/>
            </a:endParaRPr>
          </a:p>
        </p:txBody>
      </p:sp>
      <p:sp>
        <p:nvSpPr>
          <p:cNvPr id="4" name="PlaceHolder 3"/>
          <p:cNvSpPr>
            <a:spLocks noGrp="1"/>
          </p:cNvSpPr>
          <p:nvPr>
            <p:ph type="ftr" idx="2"/>
          </p:nvPr>
        </p:nvSpPr>
        <p:spPr>
          <a:xfrm>
            <a:off x="913680" y="5883120"/>
            <a:ext cx="667260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5" name="PlaceHolder 4"/>
          <p:cNvSpPr>
            <a:spLocks noGrp="1"/>
          </p:cNvSpPr>
          <p:nvPr>
            <p:ph type="sldNum" idx="3"/>
          </p:nvPr>
        </p:nvSpPr>
        <p:spPr>
          <a:xfrm>
            <a:off x="10514160" y="5883120"/>
            <a:ext cx="753120" cy="364680"/>
          </a:xfrm>
          <a:prstGeom prst="rect">
            <a:avLst/>
          </a:prstGeom>
          <a:noFill/>
          <a:ln w="0">
            <a:noFill/>
          </a:ln>
        </p:spPr>
        <p:txBody>
          <a:bodyPr anchor="ctr">
            <a:noAutofit/>
          </a:bodyPr>
          <a:lstStyle>
            <a:lvl1pPr algn="r">
              <a:lnSpc>
                <a:spcPct val="100000"/>
              </a:lnSpc>
              <a:buNone/>
              <a:defRPr b="0" lang="en-IN" sz="1000" spc="-1" strike="noStrike">
                <a:solidFill>
                  <a:srgbClr val="f2f2f2"/>
                </a:solidFill>
                <a:latin typeface="Calisto MT"/>
              </a:defRPr>
            </a:lvl1pPr>
          </a:lstStyle>
          <a:p>
            <a:pPr algn="r">
              <a:lnSpc>
                <a:spcPct val="100000"/>
              </a:lnSpc>
              <a:buNone/>
            </a:pPr>
            <a:fld id="{50A39245-5926-4234-9BE6-540DAFA16CE5}" type="slidenum">
              <a:rPr b="0" lang="en-IN" sz="1000" spc="-1" strike="noStrike">
                <a:solidFill>
                  <a:srgbClr val="f2f2f2"/>
                </a:solidFill>
                <a:latin typeface="Calisto MT"/>
              </a:rPr>
              <a:t>&lt;number&gt;</a:t>
            </a:fld>
            <a:endParaRPr b="0" lang="en-IN" sz="1000" spc="-1" strike="noStrike">
              <a:latin typeface="Times New Roman"/>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000" spc="-1" strike="noStrike">
                <a:solidFill>
                  <a:srgbClr val="dadada"/>
                </a:solidFill>
                <a:latin typeface="Calisto MT"/>
              </a:rPr>
              <a:t>Click to edit the outline text format</a:t>
            </a:r>
            <a:endParaRPr b="0" lang="en-US" sz="2000" spc="-1" strike="noStrike">
              <a:solidFill>
                <a:srgbClr val="dadada"/>
              </a:solidFill>
              <a:latin typeface="Calisto MT"/>
            </a:endParaRPr>
          </a:p>
          <a:p>
            <a:pPr lvl="1" marL="864000" indent="-324000">
              <a:spcBef>
                <a:spcPts val="1134"/>
              </a:spcBef>
              <a:buClr>
                <a:srgbClr val="ffffff"/>
              </a:buClr>
              <a:buSzPct val="75000"/>
              <a:buFont typeface="Symbol" charset="2"/>
              <a:buChar char=""/>
            </a:pPr>
            <a:r>
              <a:rPr b="0" lang="en-US" sz="1600" spc="-1" strike="noStrike">
                <a:solidFill>
                  <a:srgbClr val="dadada"/>
                </a:solidFill>
                <a:latin typeface="Calisto MT"/>
              </a:rPr>
              <a:t>Second Outline Level</a:t>
            </a:r>
            <a:endParaRPr b="0" lang="en-US" sz="1600" spc="-1" strike="noStrike">
              <a:solidFill>
                <a:srgbClr val="dadada"/>
              </a:solidFill>
              <a:latin typeface="Calisto MT"/>
            </a:endParaRPr>
          </a:p>
          <a:p>
            <a:pPr lvl="2" marL="1296000" indent="-288000">
              <a:spcBef>
                <a:spcPts val="850"/>
              </a:spcBef>
              <a:buClr>
                <a:srgbClr val="ffffff"/>
              </a:buClr>
              <a:buSzPct val="45000"/>
              <a:buFont typeface="Wingdings" charset="2"/>
              <a:buChar char=""/>
            </a:pPr>
            <a:r>
              <a:rPr b="0" lang="en-US" sz="1400" spc="-1" strike="noStrike">
                <a:solidFill>
                  <a:srgbClr val="dadada"/>
                </a:solidFill>
                <a:latin typeface="Calisto MT"/>
              </a:rPr>
              <a:t>Third Outline Level</a:t>
            </a:r>
            <a:endParaRPr b="0" lang="en-US" sz="1400" spc="-1" strike="noStrike">
              <a:solidFill>
                <a:srgbClr val="dadada"/>
              </a:solidFill>
              <a:latin typeface="Calisto MT"/>
            </a:endParaRPr>
          </a:p>
          <a:p>
            <a:pPr lvl="3" marL="1728000" indent="-216000">
              <a:spcBef>
                <a:spcPts val="567"/>
              </a:spcBef>
              <a:buClr>
                <a:srgbClr val="ffffff"/>
              </a:buClr>
              <a:buSzPct val="75000"/>
              <a:buFont typeface="Symbol" charset="2"/>
              <a:buChar char=""/>
            </a:pPr>
            <a:r>
              <a:rPr b="0" lang="en-US" sz="1400" spc="-1" strike="noStrike">
                <a:solidFill>
                  <a:srgbClr val="dadada"/>
                </a:solidFill>
                <a:latin typeface="Calisto MT"/>
              </a:rPr>
              <a:t>Fourth Outline Level</a:t>
            </a:r>
            <a:endParaRPr b="0" lang="en-US" sz="1400" spc="-1" strike="noStrike">
              <a:solidFill>
                <a:srgbClr val="dadada"/>
              </a:solidFill>
              <a:latin typeface="Calisto MT"/>
            </a:endParaRPr>
          </a:p>
          <a:p>
            <a:pPr lvl="4" marL="2160000" indent="-216000">
              <a:spcBef>
                <a:spcPts val="283"/>
              </a:spcBef>
              <a:buClr>
                <a:srgbClr val="ffffff"/>
              </a:buClr>
              <a:buSzPct val="45000"/>
              <a:buFont typeface="Wingdings" charset="2"/>
              <a:buChar char=""/>
            </a:pPr>
            <a:r>
              <a:rPr b="0" lang="en-US" sz="2000" spc="-1" strike="noStrike">
                <a:solidFill>
                  <a:srgbClr val="dadada"/>
                </a:solidFill>
                <a:latin typeface="Calisto MT"/>
              </a:rPr>
              <a:t>Fifth Outline Level</a:t>
            </a:r>
            <a:endParaRPr b="0" lang="en-US" sz="2000" spc="-1" strike="noStrike">
              <a:solidFill>
                <a:srgbClr val="dadada"/>
              </a:solidFill>
              <a:latin typeface="Calisto MT"/>
            </a:endParaRPr>
          </a:p>
          <a:p>
            <a:pPr lvl="5" marL="2592000" indent="-216000">
              <a:spcBef>
                <a:spcPts val="283"/>
              </a:spcBef>
              <a:buClr>
                <a:srgbClr val="ffffff"/>
              </a:buClr>
              <a:buSzPct val="45000"/>
              <a:buFont typeface="Wingdings" charset="2"/>
              <a:buChar char=""/>
            </a:pPr>
            <a:r>
              <a:rPr b="0" lang="en-US" sz="2000" spc="-1" strike="noStrike">
                <a:solidFill>
                  <a:srgbClr val="dadada"/>
                </a:solidFill>
                <a:latin typeface="Calisto MT"/>
              </a:rPr>
              <a:t>Sixth Outline Level</a:t>
            </a:r>
            <a:endParaRPr b="0" lang="en-US" sz="2000" spc="-1" strike="noStrike">
              <a:solidFill>
                <a:srgbClr val="dadada"/>
              </a:solidFill>
              <a:latin typeface="Calisto MT"/>
            </a:endParaRPr>
          </a:p>
          <a:p>
            <a:pPr lvl="6" marL="3024000" indent="-216000">
              <a:spcBef>
                <a:spcPts val="283"/>
              </a:spcBef>
              <a:buClr>
                <a:srgbClr val="ffffff"/>
              </a:buClr>
              <a:buSzPct val="45000"/>
              <a:buFont typeface="Wingdings" charset="2"/>
              <a:buChar char=""/>
            </a:pPr>
            <a:r>
              <a:rPr b="0" lang="en-US" sz="2000" spc="-1" strike="noStrike">
                <a:solidFill>
                  <a:srgbClr val="dadada"/>
                </a:solidFill>
                <a:latin typeface="Calisto MT"/>
              </a:rPr>
              <a:t>Seventh Outline Level</a:t>
            </a:r>
            <a:endParaRPr b="0" lang="en-US" sz="2000" spc="-1" strike="noStrike">
              <a:solidFill>
                <a:srgbClr val="dadada"/>
              </a:solidFill>
              <a:latin typeface="Calisto MT"/>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3" name="Picture 6" descr="A logo of a company&#10;&#10;Description automatically generated"/>
          <p:cNvPicPr/>
          <p:nvPr/>
        </p:nvPicPr>
        <p:blipFill>
          <a:blip r:embed="rId3"/>
          <a:stretch/>
        </p:blipFill>
        <p:spPr>
          <a:xfrm>
            <a:off x="259200" y="186840"/>
            <a:ext cx="925560" cy="767160"/>
          </a:xfrm>
          <a:prstGeom prst="rect">
            <a:avLst/>
          </a:prstGeom>
          <a:ln w="0">
            <a:noFill/>
          </a:ln>
        </p:spPr>
      </p:pic>
      <p:pic>
        <p:nvPicPr>
          <p:cNvPr id="44" name="Picture 7" descr="A red and white logo with white text&#10;&#10;Description automatically generated"/>
          <p:cNvPicPr/>
          <p:nvPr/>
        </p:nvPicPr>
        <p:blipFill>
          <a:blip r:embed="rId4"/>
          <a:stretch/>
        </p:blipFill>
        <p:spPr>
          <a:xfrm>
            <a:off x="10671120" y="201600"/>
            <a:ext cx="1261440" cy="840600"/>
          </a:xfrm>
          <a:prstGeom prst="rect">
            <a:avLst/>
          </a:prstGeom>
          <a:ln w="0">
            <a:noFill/>
          </a:ln>
        </p:spPr>
      </p:pic>
      <p:sp>
        <p:nvSpPr>
          <p:cNvPr id="45"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US" sz="4000" spc="-1" strike="noStrike">
                <a:solidFill>
                  <a:srgbClr val="dadada"/>
                </a:solidFill>
                <a:latin typeface="Calisto MT"/>
              </a:rPr>
              <a:t>Click to edit Master title style</a:t>
            </a:r>
            <a:endParaRPr b="0" lang="en-US" sz="4000" spc="-1" strike="noStrike">
              <a:solidFill>
                <a:srgbClr val="ffffff"/>
              </a:solidFill>
              <a:latin typeface="Calisto MT"/>
            </a:endParaRPr>
          </a:p>
        </p:txBody>
      </p:sp>
      <p:sp>
        <p:nvSpPr>
          <p:cNvPr id="46" name="PlaceHolder 2"/>
          <p:cNvSpPr>
            <a:spLocks noGrp="1"/>
          </p:cNvSpPr>
          <p:nvPr>
            <p:ph type="body"/>
          </p:nvPr>
        </p:nvSpPr>
        <p:spPr>
          <a:xfrm>
            <a:off x="913680" y="1732320"/>
            <a:ext cx="10353240" cy="4058280"/>
          </a:xfrm>
          <a:prstGeom prst="rect">
            <a:avLst/>
          </a:prstGeom>
          <a:noFill/>
          <a:ln w="0">
            <a:noFill/>
          </a:ln>
          <a:effectLst>
            <a:outerShdw dist="0" dir="0" blurRad="25560" rotWithShape="0">
              <a:srgbClr val="000000">
                <a:alpha val="46000"/>
              </a:srgbClr>
            </a:outerShdw>
          </a:effectLst>
        </p:spPr>
        <p:txBody>
          <a:bodyPr anchor="t">
            <a:noAutofit/>
          </a:bodyPr>
          <a:p>
            <a:pPr marL="343080" indent="-306000">
              <a:lnSpc>
                <a:spcPct val="100000"/>
              </a:lnSpc>
              <a:spcBef>
                <a:spcPts val="400"/>
              </a:spcBef>
              <a:spcAft>
                <a:spcPts val="601"/>
              </a:spcAft>
              <a:buClr>
                <a:srgbClr val="dadada"/>
              </a:buClr>
              <a:buSzPct val="70000"/>
              <a:buFont typeface="Wingdings 2" charset="2"/>
              <a:buChar char=""/>
            </a:pPr>
            <a:r>
              <a:rPr b="0" lang="en-US" sz="2000" spc="-1" strike="noStrike">
                <a:solidFill>
                  <a:srgbClr val="dadada"/>
                </a:solidFill>
                <a:latin typeface="Calisto MT"/>
              </a:rPr>
              <a:t>Click to edit Master text styles</a:t>
            </a:r>
            <a:endParaRPr b="0" lang="en-US" sz="2000" spc="-1" strike="noStrike">
              <a:solidFill>
                <a:srgbClr val="dadada"/>
              </a:solidFill>
              <a:latin typeface="Calisto MT"/>
            </a:endParaRPr>
          </a:p>
          <a:p>
            <a:pPr lvl="1" marL="720000" indent="-270000">
              <a:lnSpc>
                <a:spcPct val="100000"/>
              </a:lnSpc>
              <a:spcBef>
                <a:spcPts val="360"/>
              </a:spcBef>
              <a:spcAft>
                <a:spcPts val="601"/>
              </a:spcAft>
              <a:buClr>
                <a:srgbClr val="dadada"/>
              </a:buClr>
              <a:buSzPct val="70000"/>
              <a:buFont typeface="Wingdings 2" charset="2"/>
              <a:buChar char=""/>
            </a:pPr>
            <a:r>
              <a:rPr b="0" lang="en-US" sz="1800" spc="-1" strike="noStrike">
                <a:solidFill>
                  <a:srgbClr val="dadada"/>
                </a:solidFill>
                <a:latin typeface="Calisto MT"/>
              </a:rPr>
              <a:t>Second level</a:t>
            </a:r>
            <a:endParaRPr b="0" lang="en-US" sz="1800" spc="-1" strike="noStrike">
              <a:solidFill>
                <a:srgbClr val="dadada"/>
              </a:solidFill>
              <a:latin typeface="Calisto MT"/>
            </a:endParaRPr>
          </a:p>
          <a:p>
            <a:pPr lvl="2" marL="1026000" indent="-216000">
              <a:lnSpc>
                <a:spcPct val="100000"/>
              </a:lnSpc>
              <a:spcBef>
                <a:spcPts val="320"/>
              </a:spcBef>
              <a:spcAft>
                <a:spcPts val="601"/>
              </a:spcAft>
              <a:buClr>
                <a:srgbClr val="dadada"/>
              </a:buClr>
              <a:buSzPct val="70000"/>
              <a:buFont typeface="Wingdings 2" charset="2"/>
              <a:buChar char=""/>
            </a:pPr>
            <a:r>
              <a:rPr b="0" lang="en-US" sz="1600" spc="-1" strike="noStrike">
                <a:solidFill>
                  <a:srgbClr val="dadada"/>
                </a:solidFill>
                <a:latin typeface="Calisto MT"/>
              </a:rPr>
              <a:t>Third level</a:t>
            </a:r>
            <a:endParaRPr b="0" lang="en-US" sz="1600" spc="-1" strike="noStrike">
              <a:solidFill>
                <a:srgbClr val="dadada"/>
              </a:solidFill>
              <a:latin typeface="Calisto MT"/>
            </a:endParaRPr>
          </a:p>
          <a:p>
            <a:pPr lvl="3" marL="1386000" indent="-216000">
              <a:lnSpc>
                <a:spcPct val="100000"/>
              </a:lnSpc>
              <a:spcBef>
                <a:spcPts val="281"/>
              </a:spcBef>
              <a:spcAft>
                <a:spcPts val="601"/>
              </a:spcAft>
              <a:buClr>
                <a:srgbClr val="dadada"/>
              </a:buClr>
              <a:buSzPct val="70000"/>
              <a:buFont typeface="Wingdings 2" charset="2"/>
              <a:buChar char=""/>
            </a:pPr>
            <a:r>
              <a:rPr b="0" lang="en-US" sz="1400" spc="-1" strike="noStrike">
                <a:solidFill>
                  <a:srgbClr val="dadada"/>
                </a:solidFill>
                <a:latin typeface="Calisto MT"/>
              </a:rPr>
              <a:t>Fourth level</a:t>
            </a:r>
            <a:endParaRPr b="0" lang="en-US" sz="1400" spc="-1" strike="noStrike">
              <a:solidFill>
                <a:srgbClr val="dadada"/>
              </a:solidFill>
              <a:latin typeface="Calisto MT"/>
            </a:endParaRPr>
          </a:p>
          <a:p>
            <a:pPr lvl="4" marL="1674000" indent="-216000">
              <a:lnSpc>
                <a:spcPct val="100000"/>
              </a:lnSpc>
              <a:spcBef>
                <a:spcPts val="281"/>
              </a:spcBef>
              <a:spcAft>
                <a:spcPts val="601"/>
              </a:spcAft>
              <a:buClr>
                <a:srgbClr val="dadada"/>
              </a:buClr>
              <a:buSzPct val="70000"/>
              <a:buFont typeface="Wingdings 2" charset="2"/>
              <a:buChar char=""/>
            </a:pPr>
            <a:r>
              <a:rPr b="0" lang="en-US" sz="1400" spc="-1" strike="noStrike">
                <a:solidFill>
                  <a:srgbClr val="dadada"/>
                </a:solidFill>
                <a:latin typeface="Calisto MT"/>
              </a:rPr>
              <a:t>Fifth level</a:t>
            </a:r>
            <a:endParaRPr b="0" lang="en-US" sz="1400" spc="-1" strike="noStrike">
              <a:solidFill>
                <a:srgbClr val="dadada"/>
              </a:solidFill>
              <a:latin typeface="Calisto MT"/>
            </a:endParaRPr>
          </a:p>
        </p:txBody>
      </p:sp>
      <p:sp>
        <p:nvSpPr>
          <p:cNvPr id="47" name="PlaceHolder 3"/>
          <p:cNvSpPr>
            <a:spLocks noGrp="1"/>
          </p:cNvSpPr>
          <p:nvPr>
            <p:ph type="dt" idx="4"/>
          </p:nvPr>
        </p:nvSpPr>
        <p:spPr>
          <a:xfrm>
            <a:off x="7678800" y="5883120"/>
            <a:ext cx="2742840" cy="364680"/>
          </a:xfrm>
          <a:prstGeom prst="rect">
            <a:avLst/>
          </a:prstGeom>
          <a:noFill/>
          <a:ln w="0">
            <a:noFill/>
          </a:ln>
        </p:spPr>
        <p:txBody>
          <a:bodyPr anchor="ctr">
            <a:noAutofit/>
          </a:bodyPr>
          <a:lstStyle>
            <a:lvl1pPr algn="r">
              <a:lnSpc>
                <a:spcPct val="100000"/>
              </a:lnSpc>
              <a:buNone/>
              <a:defRPr b="0" lang="en-IN" sz="1000" spc="-1" strike="noStrike">
                <a:solidFill>
                  <a:srgbClr val="f2f2f2"/>
                </a:solidFill>
                <a:latin typeface="Calisto MT"/>
              </a:defRPr>
            </a:lvl1pPr>
          </a:lstStyle>
          <a:p>
            <a:pPr algn="r">
              <a:lnSpc>
                <a:spcPct val="100000"/>
              </a:lnSpc>
              <a:buNone/>
            </a:pPr>
            <a:r>
              <a:rPr b="0" lang="en-IN" sz="1000" spc="-1" strike="noStrike">
                <a:solidFill>
                  <a:srgbClr val="f2f2f2"/>
                </a:solidFill>
                <a:latin typeface="Calisto MT"/>
              </a:rPr>
              <a:t>&lt;date/time&gt;</a:t>
            </a:r>
            <a:endParaRPr b="0" lang="en-IN" sz="1000" spc="-1" strike="noStrike">
              <a:latin typeface="Times New Roman"/>
            </a:endParaRPr>
          </a:p>
        </p:txBody>
      </p:sp>
      <p:sp>
        <p:nvSpPr>
          <p:cNvPr id="48" name="PlaceHolder 4"/>
          <p:cNvSpPr>
            <a:spLocks noGrp="1"/>
          </p:cNvSpPr>
          <p:nvPr>
            <p:ph type="ftr" idx="5"/>
          </p:nvPr>
        </p:nvSpPr>
        <p:spPr>
          <a:xfrm>
            <a:off x="913680" y="5883120"/>
            <a:ext cx="667260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49" name="PlaceHolder 5"/>
          <p:cNvSpPr>
            <a:spLocks noGrp="1"/>
          </p:cNvSpPr>
          <p:nvPr>
            <p:ph type="sldNum" idx="6"/>
          </p:nvPr>
        </p:nvSpPr>
        <p:spPr>
          <a:xfrm>
            <a:off x="10514160" y="5883120"/>
            <a:ext cx="753120" cy="364680"/>
          </a:xfrm>
          <a:prstGeom prst="rect">
            <a:avLst/>
          </a:prstGeom>
          <a:noFill/>
          <a:ln w="0">
            <a:noFill/>
          </a:ln>
        </p:spPr>
        <p:txBody>
          <a:bodyPr anchor="ctr">
            <a:noAutofit/>
          </a:bodyPr>
          <a:lstStyle>
            <a:lvl1pPr algn="r">
              <a:lnSpc>
                <a:spcPct val="100000"/>
              </a:lnSpc>
              <a:buNone/>
              <a:defRPr b="0" lang="en-IN" sz="1000" spc="-1" strike="noStrike">
                <a:solidFill>
                  <a:srgbClr val="f2f2f2"/>
                </a:solidFill>
                <a:latin typeface="Calisto MT"/>
              </a:defRPr>
            </a:lvl1pPr>
          </a:lstStyle>
          <a:p>
            <a:pPr algn="r">
              <a:lnSpc>
                <a:spcPct val="100000"/>
              </a:lnSpc>
              <a:buNone/>
            </a:pPr>
            <a:fld id="{A36B2208-A653-4464-8E91-EB56DB3946C4}" type="slidenum">
              <a:rPr b="0" lang="en-IN" sz="1000" spc="-1" strike="noStrike">
                <a:solidFill>
                  <a:srgbClr val="f2f2f2"/>
                </a:solidFill>
                <a:latin typeface="Calisto MT"/>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Box 9"/>
          <p:cNvSpPr/>
          <p:nvPr/>
        </p:nvSpPr>
        <p:spPr>
          <a:xfrm>
            <a:off x="0" y="1744560"/>
            <a:ext cx="12191760" cy="10040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IN" sz="6000" spc="-1" strike="noStrike">
                <a:solidFill>
                  <a:srgbClr val="ffffff"/>
                </a:solidFill>
                <a:latin typeface="Lucida Sans"/>
              </a:rPr>
              <a:t>Lending Club Case Study</a:t>
            </a:r>
            <a:endParaRPr b="0" lang="en-IN" sz="6000" spc="-1" strike="noStrike">
              <a:latin typeface="Arial"/>
            </a:endParaRPr>
          </a:p>
        </p:txBody>
      </p:sp>
      <p:sp>
        <p:nvSpPr>
          <p:cNvPr id="93" name="TextBox 10"/>
          <p:cNvSpPr/>
          <p:nvPr/>
        </p:nvSpPr>
        <p:spPr>
          <a:xfrm>
            <a:off x="1076400" y="4200840"/>
            <a:ext cx="3488760" cy="1369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N" sz="2800" spc="-1" strike="noStrike">
                <a:solidFill>
                  <a:srgbClr val="ffffff"/>
                </a:solidFill>
                <a:latin typeface="Lucida Sans"/>
              </a:rPr>
              <a:t>Submitted by –</a:t>
            </a:r>
            <a:br>
              <a:rPr sz="2800"/>
            </a:br>
            <a:r>
              <a:rPr b="0" lang="en-IN" sz="2800" spc="-1" strike="noStrike">
                <a:solidFill>
                  <a:srgbClr val="ffffff"/>
                </a:solidFill>
                <a:latin typeface="Lucida Sans"/>
              </a:rPr>
              <a:t>Shabnam Sardar</a:t>
            </a:r>
            <a:br>
              <a:rPr sz="2800"/>
            </a:br>
            <a:r>
              <a:rPr b="0" lang="en-IN" sz="2800" spc="-1" strike="noStrike">
                <a:solidFill>
                  <a:srgbClr val="ffffff"/>
                </a:solidFill>
                <a:latin typeface="Lucida Sans"/>
              </a:rPr>
              <a:t>Santosh Mahto</a:t>
            </a: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Public Bankruptcy , Verification status</a:t>
            </a:r>
            <a:endParaRPr b="0" lang="en-US" sz="4000" spc="-1" strike="noStrike">
              <a:solidFill>
                <a:srgbClr val="ffffff"/>
              </a:solidFill>
              <a:latin typeface="Calisto MT"/>
            </a:endParaRPr>
          </a:p>
        </p:txBody>
      </p:sp>
      <p:sp>
        <p:nvSpPr>
          <p:cNvPr id="134" name="PlaceHolder 2"/>
          <p:cNvSpPr>
            <a:spLocks noGrp="1"/>
          </p:cNvSpPr>
          <p:nvPr>
            <p:ph/>
          </p:nvPr>
        </p:nvSpPr>
        <p:spPr>
          <a:xfrm>
            <a:off x="1208880" y="5011920"/>
            <a:ext cx="4268520" cy="1559160"/>
          </a:xfrm>
          <a:prstGeom prst="rect">
            <a:avLst/>
          </a:prstGeom>
          <a:noFill/>
          <a:ln w="0">
            <a:noFill/>
          </a:ln>
          <a:effectLst>
            <a:outerShdw dist="0" dir="0" blurRad="25560" rotWithShape="0">
              <a:srgbClr val="000000">
                <a:alpha val="46000"/>
              </a:srgbClr>
            </a:outerShdw>
          </a:effectLst>
        </p:spPr>
        <p:txBody>
          <a:bodyPr anchor="t">
            <a:normAutofit/>
          </a:bodyPr>
          <a:p>
            <a:pPr marL="343080" indent="-306000">
              <a:lnSpc>
                <a:spcPct val="100000"/>
              </a:lnSpc>
              <a:spcBef>
                <a:spcPts val="400"/>
              </a:spcBef>
              <a:spcAft>
                <a:spcPts val="601"/>
              </a:spcAft>
              <a:buClr>
                <a:srgbClr val="dadada"/>
              </a:buClr>
              <a:buSzPct val="70000"/>
              <a:buFont typeface="Wingdings" charset="2"/>
              <a:buChar char=""/>
            </a:pPr>
            <a:r>
              <a:rPr b="1" lang="en-IN" sz="2000" spc="-1" strike="noStrike">
                <a:solidFill>
                  <a:srgbClr val="dadada"/>
                </a:solidFill>
                <a:latin typeface="Calisto MT"/>
              </a:rPr>
              <a:t>Bankruptcy </a:t>
            </a:r>
            <a:endParaRPr b="0" lang="en-US" sz="2000" spc="-1" strike="noStrike">
              <a:solidFill>
                <a:srgbClr val="dadada"/>
              </a:solidFill>
              <a:latin typeface="Calisto MT"/>
            </a:endParaRPr>
          </a:p>
          <a:p>
            <a:pPr marL="343080" indent="-306000">
              <a:lnSpc>
                <a:spcPct val="100000"/>
              </a:lnSpc>
              <a:spcBef>
                <a:spcPts val="400"/>
              </a:spcBef>
              <a:spcAft>
                <a:spcPts val="601"/>
              </a:spcAft>
              <a:buClr>
                <a:srgbClr val="dadada"/>
              </a:buClr>
              <a:buSzPct val="70000"/>
              <a:buFont typeface="Wingdings" charset="2"/>
              <a:buChar char=""/>
            </a:pPr>
            <a:r>
              <a:rPr b="0" lang="en-US" sz="2000" spc="-1" strike="noStrike">
                <a:solidFill>
                  <a:srgbClr val="dadada"/>
                </a:solidFill>
                <a:latin typeface="Calisto MT"/>
              </a:rPr>
              <a:t>Chances of default increases with pub_rec_bankruptcies</a:t>
            </a:r>
            <a:endParaRPr b="0" lang="en-US" sz="2000" spc="-1" strike="noStrike">
              <a:solidFill>
                <a:srgbClr val="dadada"/>
              </a:solidFill>
              <a:latin typeface="Calisto MT"/>
            </a:endParaRPr>
          </a:p>
        </p:txBody>
      </p:sp>
      <p:sp>
        <p:nvSpPr>
          <p:cNvPr id="135" name="Content Placeholder 2"/>
          <p:cNvSpPr/>
          <p:nvPr/>
        </p:nvSpPr>
        <p:spPr>
          <a:xfrm>
            <a:off x="6583680" y="5068440"/>
            <a:ext cx="4268520" cy="1559160"/>
          </a:xfrm>
          <a:prstGeom prst="rect">
            <a:avLst/>
          </a:prstGeom>
          <a:noFill/>
          <a:ln w="0">
            <a:noFill/>
          </a:ln>
        </p:spPr>
        <p:style>
          <a:lnRef idx="0"/>
          <a:fillRef idx="0"/>
          <a:effectRef idx="0"/>
          <a:fontRef idx="minor"/>
        </p:style>
        <p:txBody>
          <a:bodyPr lIns="0" rIns="0" anchor="t">
            <a:normAutofit/>
          </a:bodyPr>
          <a:p>
            <a:pPr marL="91440" indent="-91440">
              <a:lnSpc>
                <a:spcPct val="90000"/>
              </a:lnSpc>
              <a:spcBef>
                <a:spcPts val="1199"/>
              </a:spcBef>
              <a:spcAft>
                <a:spcPts val="201"/>
              </a:spcAft>
              <a:buClr>
                <a:srgbClr val="bc451b"/>
              </a:buClr>
              <a:buFont typeface="Wingdings" charset="2"/>
              <a:buChar char=""/>
            </a:pPr>
            <a:r>
              <a:rPr b="1" lang="en-IN" sz="2000" spc="-1" strike="noStrike">
                <a:solidFill>
                  <a:srgbClr val="ffffff"/>
                </a:solidFill>
                <a:latin typeface="Calisto MT"/>
              </a:rPr>
              <a:t>Verification status – </a:t>
            </a:r>
            <a:endParaRPr b="0" lang="en-IN" sz="2000" spc="-1" strike="noStrike">
              <a:latin typeface="Arial"/>
            </a:endParaRPr>
          </a:p>
          <a:p>
            <a:pPr>
              <a:lnSpc>
                <a:spcPct val="90000"/>
              </a:lnSpc>
              <a:spcBef>
                <a:spcPts val="1199"/>
              </a:spcBef>
              <a:spcAft>
                <a:spcPts val="201"/>
              </a:spcAft>
              <a:buNone/>
              <a:tabLst>
                <a:tab algn="l" pos="0"/>
              </a:tabLst>
            </a:pPr>
            <a:r>
              <a:rPr b="0" lang="en-US" sz="2000" spc="-1" strike="noStrike">
                <a:solidFill>
                  <a:srgbClr val="ffffff"/>
                </a:solidFill>
                <a:latin typeface="Calisto MT"/>
              </a:rPr>
              <a:t>Default count decreases with better verification status</a:t>
            </a:r>
            <a:endParaRPr b="0" lang="en-IN" sz="2000" spc="-1" strike="noStrike">
              <a:latin typeface="Arial"/>
            </a:endParaRPr>
          </a:p>
        </p:txBody>
      </p:sp>
      <p:pic>
        <p:nvPicPr>
          <p:cNvPr id="136" name="Picture 4" descr=""/>
          <p:cNvPicPr/>
          <p:nvPr/>
        </p:nvPicPr>
        <p:blipFill>
          <a:blip r:embed="rId1"/>
          <a:stretch/>
        </p:blipFill>
        <p:spPr>
          <a:xfrm>
            <a:off x="577440" y="1846080"/>
            <a:ext cx="5333760" cy="2933280"/>
          </a:xfrm>
          <a:prstGeom prst="rect">
            <a:avLst/>
          </a:prstGeom>
          <a:ln w="0">
            <a:noFill/>
          </a:ln>
        </p:spPr>
      </p:pic>
      <p:pic>
        <p:nvPicPr>
          <p:cNvPr id="137" name="Picture 6" descr=""/>
          <p:cNvPicPr/>
          <p:nvPr/>
        </p:nvPicPr>
        <p:blipFill>
          <a:blip r:embed="rId2"/>
          <a:stretch/>
        </p:blipFill>
        <p:spPr>
          <a:xfrm>
            <a:off x="6485760" y="1706040"/>
            <a:ext cx="5104800" cy="32360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Trend of loan over years</a:t>
            </a:r>
            <a:endParaRPr b="0" lang="en-US" sz="4000" spc="-1" strike="noStrike">
              <a:solidFill>
                <a:srgbClr val="ffffff"/>
              </a:solidFill>
              <a:latin typeface="Calisto MT"/>
            </a:endParaRPr>
          </a:p>
        </p:txBody>
      </p:sp>
      <p:sp>
        <p:nvSpPr>
          <p:cNvPr id="139" name="Content Placeholder 2"/>
          <p:cNvSpPr/>
          <p:nvPr/>
        </p:nvSpPr>
        <p:spPr>
          <a:xfrm>
            <a:off x="721800" y="5011920"/>
            <a:ext cx="8846280" cy="1559160"/>
          </a:xfrm>
          <a:prstGeom prst="rect">
            <a:avLst/>
          </a:prstGeom>
          <a:noFill/>
          <a:ln w="0">
            <a:noFill/>
          </a:ln>
        </p:spPr>
        <p:style>
          <a:lnRef idx="0"/>
          <a:fillRef idx="0"/>
          <a:effectRef idx="0"/>
          <a:fontRef idx="minor"/>
        </p:style>
        <p:txBody>
          <a:bodyPr lIns="0" rIns="0" anchor="t">
            <a:normAutofit/>
          </a:bodyPr>
          <a:p>
            <a:pPr>
              <a:lnSpc>
                <a:spcPct val="90000"/>
              </a:lnSpc>
              <a:spcBef>
                <a:spcPts val="1199"/>
              </a:spcBef>
              <a:spcAft>
                <a:spcPts val="201"/>
              </a:spcAft>
              <a:buNone/>
              <a:tabLst>
                <a:tab algn="l" pos="0"/>
              </a:tabLst>
            </a:pPr>
            <a:r>
              <a:rPr b="1" lang="en-IN" sz="2000" spc="-1" strike="noStrike">
                <a:solidFill>
                  <a:srgbClr val="ffffff"/>
                </a:solidFill>
                <a:latin typeface="Calisto MT"/>
              </a:rPr>
              <a:t> </a:t>
            </a:r>
            <a:r>
              <a:rPr b="0" lang="en-US" sz="2000" spc="-1" strike="noStrike">
                <a:solidFill>
                  <a:srgbClr val="ffffff"/>
                </a:solidFill>
                <a:latin typeface="Calisto MT"/>
              </a:rPr>
              <a:t>The Fully paid loan are increasing exponentially with the time compared to defaulted loan</a:t>
            </a:r>
            <a:endParaRPr b="0" lang="en-IN" sz="2000" spc="-1" strike="noStrike">
              <a:latin typeface="Arial"/>
            </a:endParaRPr>
          </a:p>
        </p:txBody>
      </p:sp>
      <p:sp>
        <p:nvSpPr>
          <p:cNvPr id="140" name="Content Placeholder 2"/>
          <p:cNvSpPr/>
          <p:nvPr/>
        </p:nvSpPr>
        <p:spPr>
          <a:xfrm>
            <a:off x="6714360" y="4984920"/>
            <a:ext cx="4268520" cy="1559160"/>
          </a:xfrm>
          <a:prstGeom prst="rect">
            <a:avLst/>
          </a:prstGeom>
          <a:noFill/>
          <a:ln w="0">
            <a:noFill/>
          </a:ln>
        </p:spPr>
        <p:style>
          <a:lnRef idx="0"/>
          <a:fillRef idx="0"/>
          <a:effectRef idx="0"/>
          <a:fontRef idx="minor"/>
        </p:style>
      </p:sp>
      <p:pic>
        <p:nvPicPr>
          <p:cNvPr id="141" name="Picture 10" descr=""/>
          <p:cNvPicPr/>
          <p:nvPr/>
        </p:nvPicPr>
        <p:blipFill>
          <a:blip r:embed="rId1"/>
          <a:stretch/>
        </p:blipFill>
        <p:spPr>
          <a:xfrm>
            <a:off x="6035040" y="1896840"/>
            <a:ext cx="5877360" cy="3114720"/>
          </a:xfrm>
          <a:prstGeom prst="rect">
            <a:avLst/>
          </a:prstGeom>
          <a:ln w="0">
            <a:noFill/>
          </a:ln>
        </p:spPr>
      </p:pic>
      <p:pic>
        <p:nvPicPr>
          <p:cNvPr id="142" name="Picture 5" descr=""/>
          <p:cNvPicPr/>
          <p:nvPr/>
        </p:nvPicPr>
        <p:blipFill>
          <a:blip r:embed="rId2"/>
          <a:stretch/>
        </p:blipFill>
        <p:spPr>
          <a:xfrm>
            <a:off x="449640" y="2000520"/>
            <a:ext cx="5312880" cy="27694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Location Based </a:t>
            </a:r>
            <a:endParaRPr b="0" lang="en-US" sz="4000" spc="-1" strike="noStrike">
              <a:solidFill>
                <a:srgbClr val="ffffff"/>
              </a:solidFill>
              <a:latin typeface="Calisto MT"/>
            </a:endParaRPr>
          </a:p>
        </p:txBody>
      </p:sp>
      <p:sp>
        <p:nvSpPr>
          <p:cNvPr id="144" name="Content Placeholder 2"/>
          <p:cNvSpPr/>
          <p:nvPr/>
        </p:nvSpPr>
        <p:spPr>
          <a:xfrm>
            <a:off x="784440" y="5120640"/>
            <a:ext cx="10441440" cy="1559160"/>
          </a:xfrm>
          <a:prstGeom prst="rect">
            <a:avLst/>
          </a:prstGeom>
          <a:noFill/>
          <a:ln w="0">
            <a:noFill/>
          </a:ln>
        </p:spPr>
        <p:style>
          <a:lnRef idx="0"/>
          <a:fillRef idx="0"/>
          <a:effectRef idx="0"/>
          <a:fontRef idx="minor"/>
        </p:style>
        <p:txBody>
          <a:bodyPr lIns="0" rIns="0" anchor="t">
            <a:normAutofit/>
          </a:bodyPr>
          <a:p>
            <a:pPr>
              <a:lnSpc>
                <a:spcPct val="90000"/>
              </a:lnSpc>
              <a:spcBef>
                <a:spcPts val="1199"/>
              </a:spcBef>
              <a:spcAft>
                <a:spcPts val="201"/>
              </a:spcAft>
              <a:buNone/>
              <a:tabLst>
                <a:tab algn="l" pos="0"/>
              </a:tabLst>
            </a:pPr>
            <a:r>
              <a:rPr b="0" lang="en-US" sz="2000" spc="-1" strike="noStrike">
                <a:solidFill>
                  <a:srgbClr val="ffffff"/>
                </a:solidFill>
                <a:latin typeface="Calisto MT"/>
              </a:rPr>
              <a:t>Majority of the borrowers are from the large urban cities like california, new york, texas, florida etc. High chances of default : NV,FL and CA- Lowest chances of default :TX</a:t>
            </a:r>
            <a:endParaRPr b="0" lang="en-IN" sz="2000" spc="-1" strike="noStrike">
              <a:latin typeface="Arial"/>
            </a:endParaRPr>
          </a:p>
        </p:txBody>
      </p:sp>
      <p:pic>
        <p:nvPicPr>
          <p:cNvPr id="145" name="Picture 3" descr=""/>
          <p:cNvPicPr/>
          <p:nvPr/>
        </p:nvPicPr>
        <p:blipFill>
          <a:blip r:embed="rId1"/>
          <a:stretch/>
        </p:blipFill>
        <p:spPr>
          <a:xfrm>
            <a:off x="500760" y="1580040"/>
            <a:ext cx="5418720" cy="3422880"/>
          </a:xfrm>
          <a:prstGeom prst="rect">
            <a:avLst/>
          </a:prstGeom>
          <a:ln w="0">
            <a:noFill/>
          </a:ln>
        </p:spPr>
      </p:pic>
      <p:pic>
        <p:nvPicPr>
          <p:cNvPr id="146" name="Picture 6" descr=""/>
          <p:cNvPicPr/>
          <p:nvPr/>
        </p:nvPicPr>
        <p:blipFill>
          <a:blip r:embed="rId2"/>
          <a:stretch/>
        </p:blipFill>
        <p:spPr>
          <a:xfrm>
            <a:off x="4503960" y="2344680"/>
            <a:ext cx="7652880" cy="22802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Conclusion</a:t>
            </a:r>
            <a:endParaRPr b="0" lang="en-US" sz="4000" spc="-1" strike="noStrike">
              <a:solidFill>
                <a:srgbClr val="ffffff"/>
              </a:solidFill>
              <a:latin typeface="Calisto MT"/>
            </a:endParaRPr>
          </a:p>
        </p:txBody>
      </p:sp>
      <p:sp>
        <p:nvSpPr>
          <p:cNvPr id="148" name="TextBox 6"/>
          <p:cNvSpPr/>
          <p:nvPr/>
        </p:nvSpPr>
        <p:spPr>
          <a:xfrm>
            <a:off x="661680" y="1819440"/>
            <a:ext cx="10876320" cy="43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Calisto MT"/>
              </a:rPr>
              <a:t>Driving factor which can be used to predict the chance of defaulting and avoiding Credit Loss: -</a:t>
            </a:r>
            <a:endParaRPr b="0" lang="en-IN" sz="2000" spc="-1" strike="noStrike">
              <a:latin typeface="Arial"/>
            </a:endParaRPr>
          </a:p>
          <a:p>
            <a:pPr>
              <a:lnSpc>
                <a:spcPct val="100000"/>
              </a:lnSpc>
              <a:buNone/>
            </a:pPr>
            <a:endParaRPr b="0" lang="en-IN" sz="2000" spc="-1" strike="noStrike">
              <a:latin typeface="Arial"/>
            </a:endParaRPr>
          </a:p>
          <a:p>
            <a:pPr marL="343080" indent="-343080">
              <a:lnSpc>
                <a:spcPct val="100000"/>
              </a:lnSpc>
              <a:buClr>
                <a:srgbClr val="ffffff"/>
              </a:buClr>
              <a:buFont typeface="Arial"/>
              <a:buChar char="•"/>
            </a:pPr>
            <a:r>
              <a:rPr b="0" lang="en-US" sz="2000" spc="-1" strike="noStrike">
                <a:solidFill>
                  <a:srgbClr val="ffffff"/>
                </a:solidFill>
                <a:latin typeface="Calisto MT"/>
              </a:rPr>
              <a:t> </a:t>
            </a:r>
            <a:r>
              <a:rPr b="0" lang="en-US" sz="2000" spc="-1" strike="noStrike">
                <a:solidFill>
                  <a:srgbClr val="ffffff"/>
                </a:solidFill>
                <a:latin typeface="Calisto MT"/>
              </a:rPr>
              <a:t>DTI </a:t>
            </a:r>
            <a:endParaRPr b="0" lang="en-IN" sz="2000" spc="-1" strike="noStrike">
              <a:latin typeface="Arial"/>
            </a:endParaRPr>
          </a:p>
          <a:p>
            <a:pPr marL="343080" indent="-343080">
              <a:lnSpc>
                <a:spcPct val="100000"/>
              </a:lnSpc>
              <a:buClr>
                <a:srgbClr val="ffffff"/>
              </a:buClr>
              <a:buFont typeface="Arial"/>
              <a:buChar char="•"/>
            </a:pPr>
            <a:r>
              <a:rPr b="0" lang="en-US" sz="2000" spc="-1" strike="noStrike">
                <a:solidFill>
                  <a:srgbClr val="ffffff"/>
                </a:solidFill>
                <a:latin typeface="Calisto MT"/>
              </a:rPr>
              <a:t>Interest Rates </a:t>
            </a:r>
            <a:endParaRPr b="0" lang="en-IN" sz="2000" spc="-1" strike="noStrike">
              <a:latin typeface="Arial"/>
            </a:endParaRPr>
          </a:p>
          <a:p>
            <a:pPr marL="343080" indent="-343080">
              <a:lnSpc>
                <a:spcPct val="100000"/>
              </a:lnSpc>
              <a:buClr>
                <a:srgbClr val="ffffff"/>
              </a:buClr>
              <a:buFont typeface="Arial"/>
              <a:buChar char="•"/>
            </a:pPr>
            <a:r>
              <a:rPr b="0" lang="en-US" sz="2000" spc="-1" strike="noStrike">
                <a:solidFill>
                  <a:srgbClr val="ffffff"/>
                </a:solidFill>
                <a:latin typeface="Calisto MT"/>
              </a:rPr>
              <a:t>Verification Status </a:t>
            </a:r>
            <a:endParaRPr b="0" lang="en-IN" sz="2000" spc="-1" strike="noStrike">
              <a:latin typeface="Arial"/>
            </a:endParaRPr>
          </a:p>
          <a:p>
            <a:pPr marL="343080" indent="-343080">
              <a:lnSpc>
                <a:spcPct val="100000"/>
              </a:lnSpc>
              <a:buClr>
                <a:srgbClr val="ffffff"/>
              </a:buClr>
              <a:buFont typeface="Arial"/>
              <a:buChar char="•"/>
            </a:pPr>
            <a:r>
              <a:rPr b="0" lang="en-US" sz="2000" spc="-1" strike="noStrike">
                <a:solidFill>
                  <a:srgbClr val="ffffff"/>
                </a:solidFill>
                <a:latin typeface="Calisto MT"/>
              </a:rPr>
              <a:t>Annual income </a:t>
            </a:r>
            <a:endParaRPr b="0" lang="en-IN" sz="2000" spc="-1" strike="noStrike">
              <a:latin typeface="Arial"/>
            </a:endParaRPr>
          </a:p>
          <a:p>
            <a:pPr marL="343080" indent="-343080">
              <a:lnSpc>
                <a:spcPct val="100000"/>
              </a:lnSpc>
              <a:buClr>
                <a:srgbClr val="ffffff"/>
              </a:buClr>
              <a:buFont typeface="Arial"/>
              <a:buChar char="•"/>
            </a:pPr>
            <a:r>
              <a:rPr b="0" lang="en-US" sz="2000" spc="-1" strike="noStrike">
                <a:solidFill>
                  <a:srgbClr val="ffffff"/>
                </a:solidFill>
                <a:latin typeface="Calisto MT"/>
              </a:rPr>
              <a:t>Public Recorded Bankruptcy. </a:t>
            </a:r>
            <a:endParaRPr b="0" lang="en-IN" sz="2000" spc="-1" strike="noStrike">
              <a:latin typeface="Arial"/>
            </a:endParaRPr>
          </a:p>
          <a:p>
            <a:pPr marL="343080" indent="-343080">
              <a:lnSpc>
                <a:spcPct val="100000"/>
              </a:lnSpc>
              <a:buClr>
                <a:srgbClr val="ffffff"/>
              </a:buClr>
              <a:buFont typeface="Arial"/>
              <a:buChar char="•"/>
            </a:pPr>
            <a:r>
              <a:rPr b="0" lang="en-US" sz="2000" spc="-1" strike="noStrike">
                <a:solidFill>
                  <a:srgbClr val="ffffff"/>
                </a:solidFill>
                <a:latin typeface="Calisto MT"/>
              </a:rPr>
              <a:t>Address - Borrowers from large urban cities like California, new york, Texas, Florida etc have more defaulters - Borrowers less income range 50000 are more likely to default </a:t>
            </a:r>
            <a:endParaRPr b="0" lang="en-IN" sz="2000" spc="-1" strike="noStrike">
              <a:latin typeface="Arial"/>
            </a:endParaRPr>
          </a:p>
          <a:p>
            <a:pPr marL="343080" indent="-343080">
              <a:lnSpc>
                <a:spcPct val="100000"/>
              </a:lnSpc>
              <a:buClr>
                <a:srgbClr val="ffffff"/>
              </a:buClr>
              <a:buFont typeface="Arial"/>
              <a:buChar char="•"/>
            </a:pPr>
            <a:r>
              <a:rPr b="0" lang="en-US" sz="2000" spc="-1" strike="noStrike">
                <a:solidFill>
                  <a:srgbClr val="ffffff"/>
                </a:solidFill>
                <a:latin typeface="Calisto MT"/>
              </a:rPr>
              <a:t>Grades - Borrower with least grades like E,F,G which indicates high risk.</a:t>
            </a:r>
            <a:endParaRPr b="0" lang="en-IN" sz="2000" spc="-1" strike="noStrike">
              <a:latin typeface="Arial"/>
            </a:endParaRPr>
          </a:p>
          <a:p>
            <a:pPr marL="343080" indent="-343080">
              <a:lnSpc>
                <a:spcPct val="100000"/>
              </a:lnSpc>
              <a:buClr>
                <a:srgbClr val="ffffff"/>
              </a:buClr>
              <a:buFont typeface="Arial"/>
              <a:buChar char="•"/>
            </a:pPr>
            <a:r>
              <a:rPr b="0" lang="en-US" sz="2000" spc="-1" strike="noStrike">
                <a:solidFill>
                  <a:srgbClr val="ffffff"/>
                </a:solidFill>
                <a:latin typeface="Calisto MT"/>
              </a:rPr>
              <a:t>Years of experience - Burrowers with working experience 10+ years has more defaults</a:t>
            </a:r>
            <a:endParaRPr b="0" lang="en-IN"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Objective</a:t>
            </a:r>
            <a:endParaRPr b="0" lang="en-US" sz="4000" spc="-1" strike="noStrike">
              <a:solidFill>
                <a:srgbClr val="ffffff"/>
              </a:solidFill>
              <a:latin typeface="Calisto MT"/>
            </a:endParaRPr>
          </a:p>
        </p:txBody>
      </p:sp>
      <p:sp>
        <p:nvSpPr>
          <p:cNvPr id="95" name="PlaceHolder 2"/>
          <p:cNvSpPr>
            <a:spLocks noGrp="1"/>
          </p:cNvSpPr>
          <p:nvPr>
            <p:ph/>
          </p:nvPr>
        </p:nvSpPr>
        <p:spPr>
          <a:xfrm>
            <a:off x="913680" y="1732320"/>
            <a:ext cx="10353240" cy="4058280"/>
          </a:xfrm>
          <a:prstGeom prst="rect">
            <a:avLst/>
          </a:prstGeom>
          <a:noFill/>
          <a:ln w="0">
            <a:noFill/>
          </a:ln>
          <a:effectLst>
            <a:outerShdw dist="0" dir="0" blurRad="25560" rotWithShape="0">
              <a:srgbClr val="000000">
                <a:alpha val="46000"/>
              </a:srgbClr>
            </a:outerShdw>
          </a:effectLst>
        </p:spPr>
        <p:txBody>
          <a:bodyPr anchor="t">
            <a:normAutofit fontScale="84000"/>
          </a:bodyPr>
          <a:p>
            <a:pPr marL="343080" indent="-306000">
              <a:lnSpc>
                <a:spcPct val="100000"/>
              </a:lnSpc>
              <a:spcBef>
                <a:spcPts val="400"/>
              </a:spcBef>
              <a:spcAft>
                <a:spcPts val="601"/>
              </a:spcAft>
              <a:buClr>
                <a:srgbClr val="dadada"/>
              </a:buClr>
              <a:buSzPct val="70000"/>
              <a:buFont typeface="Wingdings 2" charset="2"/>
              <a:buChar char=""/>
            </a:pPr>
            <a:r>
              <a:rPr b="0" lang="en-US" sz="2000" spc="-1" strike="noStrike">
                <a:solidFill>
                  <a:srgbClr val="dadada"/>
                </a:solidFill>
                <a:latin typeface="Calisto MT"/>
              </a:rPr>
              <a:t>Business Objectives¶</a:t>
            </a:r>
            <a:endParaRPr b="0" lang="en-US" sz="2000" spc="-1" strike="noStrike">
              <a:solidFill>
                <a:srgbClr val="dadada"/>
              </a:solidFill>
              <a:latin typeface="Calisto MT"/>
            </a:endParaRPr>
          </a:p>
          <a:p>
            <a:pPr marL="343080" indent="-306000">
              <a:lnSpc>
                <a:spcPct val="100000"/>
              </a:lnSpc>
              <a:spcBef>
                <a:spcPts val="400"/>
              </a:spcBef>
              <a:spcAft>
                <a:spcPts val="601"/>
              </a:spcAft>
              <a:buClr>
                <a:srgbClr val="dadada"/>
              </a:buClr>
              <a:buSzPct val="70000"/>
              <a:buFont typeface="Wingdings 2" charset="2"/>
              <a:buChar char=""/>
            </a:pPr>
            <a:r>
              <a:rPr b="0" lang="en-US" sz="2000" spc="-1" strike="noStrike">
                <a:solidFill>
                  <a:srgbClr val="dadada"/>
                </a:solidFill>
                <a:latin typeface="Calisto MT"/>
              </a:rPr>
              <a:t>This company is the largest online loan marketplace, facilitating personal loans, business loans, and financing of medical procedures. Borrowers can easily access lower interest rate loans through a fast online interface. Like most other lending companies, lending loans to ‘risky’ applicants is the largest source of financial loss (called credit loss). Credit loss is the amount of money lost by the lender when the borrower refuses to pay or runs away with the money owed. In other words, borrowers who default cause the largest amount of loss to the lenders. In this case, the customers labeled as 'charged-off' are the 'defaulters’</a:t>
            </a:r>
            <a:endParaRPr b="0" lang="en-US" sz="2000" spc="-1" strike="noStrike">
              <a:solidFill>
                <a:srgbClr val="dadada"/>
              </a:solidFill>
              <a:latin typeface="Calisto MT"/>
            </a:endParaRPr>
          </a:p>
          <a:p>
            <a:pPr>
              <a:lnSpc>
                <a:spcPct val="100000"/>
              </a:lnSpc>
              <a:spcBef>
                <a:spcPts val="400"/>
              </a:spcBef>
              <a:spcAft>
                <a:spcPts val="601"/>
              </a:spcAft>
              <a:buNone/>
            </a:pPr>
            <a:endParaRPr b="0" lang="en-US" sz="2000" spc="-1" strike="noStrike">
              <a:solidFill>
                <a:srgbClr val="dadada"/>
              </a:solidFill>
              <a:latin typeface="Calisto MT"/>
            </a:endParaRPr>
          </a:p>
          <a:p>
            <a:pPr marL="343080" indent="-306000">
              <a:lnSpc>
                <a:spcPct val="100000"/>
              </a:lnSpc>
              <a:spcBef>
                <a:spcPts val="400"/>
              </a:spcBef>
              <a:spcAft>
                <a:spcPts val="601"/>
              </a:spcAft>
              <a:buClr>
                <a:srgbClr val="dadada"/>
              </a:buClr>
              <a:buSzPct val="70000"/>
              <a:buFont typeface="Wingdings 2" charset="2"/>
              <a:buChar char=""/>
            </a:pPr>
            <a:r>
              <a:rPr b="0" lang="en-US" sz="2000" spc="-1" strike="noStrike">
                <a:solidFill>
                  <a:srgbClr val="dadada"/>
                </a:solidFill>
                <a:latin typeface="Calisto MT"/>
              </a:rPr>
              <a:t>Goal</a:t>
            </a:r>
            <a:endParaRPr b="0" lang="en-US" sz="2000" spc="-1" strike="noStrike">
              <a:solidFill>
                <a:srgbClr val="dadada"/>
              </a:solidFill>
              <a:latin typeface="Calisto MT"/>
            </a:endParaRPr>
          </a:p>
          <a:p>
            <a:pPr marL="343080" indent="-306000">
              <a:lnSpc>
                <a:spcPct val="100000"/>
              </a:lnSpc>
              <a:spcBef>
                <a:spcPts val="400"/>
              </a:spcBef>
              <a:spcAft>
                <a:spcPts val="601"/>
              </a:spcAft>
              <a:buClr>
                <a:srgbClr val="dadada"/>
              </a:buClr>
              <a:buSzPct val="70000"/>
              <a:buFont typeface="Wingdings 2" charset="2"/>
              <a:buChar char=""/>
            </a:pPr>
            <a:r>
              <a:rPr b="0" lang="en-US" sz="2000" spc="-1" strike="noStrike">
                <a:solidFill>
                  <a:srgbClr val="dadada"/>
                </a:solidFill>
                <a:latin typeface="Calisto MT"/>
              </a:rPr>
              <a:t>the company wants to understand the driving factors (or driver variables) behind loan default, i.e. the variables which are strong indicators of default. The company can utilise this knowledge for its portfolio and risk assessment.</a:t>
            </a:r>
            <a:endParaRPr b="0" lang="en-US" sz="2000" spc="-1" strike="noStrike">
              <a:solidFill>
                <a:srgbClr val="dadada"/>
              </a:solidFill>
              <a:latin typeface="Calisto MT"/>
            </a:endParaRPr>
          </a:p>
        </p:txBody>
      </p:sp>
      <p:sp>
        <p:nvSpPr>
          <p:cNvPr id="96" name="TextBox 3"/>
          <p:cNvSpPr/>
          <p:nvPr/>
        </p:nvSpPr>
        <p:spPr>
          <a:xfrm>
            <a:off x="1097280" y="1737360"/>
            <a:ext cx="10058040" cy="399600"/>
          </a:xfrm>
          <a:prstGeom prst="rect">
            <a:avLst/>
          </a:prstGeom>
          <a:noFill/>
          <a:ln w="0">
            <a:noFill/>
          </a:ln>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Business Understanding</a:t>
            </a:r>
            <a:endParaRPr b="0" lang="en-US" sz="4000" spc="-1" strike="noStrike">
              <a:solidFill>
                <a:srgbClr val="ffffff"/>
              </a:solidFill>
              <a:latin typeface="Calisto MT"/>
            </a:endParaRPr>
          </a:p>
        </p:txBody>
      </p:sp>
      <p:sp>
        <p:nvSpPr>
          <p:cNvPr id="98" name="PlaceHolder 2"/>
          <p:cNvSpPr>
            <a:spLocks noGrp="1"/>
          </p:cNvSpPr>
          <p:nvPr>
            <p:ph/>
          </p:nvPr>
        </p:nvSpPr>
        <p:spPr>
          <a:xfrm>
            <a:off x="1097280" y="1737360"/>
            <a:ext cx="10058040" cy="4023000"/>
          </a:xfrm>
          <a:prstGeom prst="rect">
            <a:avLst/>
          </a:prstGeom>
          <a:noFill/>
          <a:ln w="0">
            <a:noFill/>
          </a:ln>
          <a:effectLst>
            <a:outerShdw dist="0" dir="0" blurRad="25560" rotWithShape="0">
              <a:srgbClr val="000000">
                <a:alpha val="46000"/>
              </a:srgbClr>
            </a:outerShdw>
          </a:effectLst>
        </p:spPr>
        <p:txBody>
          <a:bodyPr anchor="t">
            <a:normAutofit fontScale="73000"/>
          </a:bodyPr>
          <a:p>
            <a:pPr marL="343080" indent="-306000">
              <a:lnSpc>
                <a:spcPct val="100000"/>
              </a:lnSpc>
              <a:spcBef>
                <a:spcPts val="360"/>
              </a:spcBef>
              <a:spcAft>
                <a:spcPts val="601"/>
              </a:spcAft>
              <a:buClr>
                <a:srgbClr val="dadada"/>
              </a:buClr>
              <a:buSzPct val="70000"/>
              <a:buFont typeface="Wingdings 2" charset="2"/>
              <a:buChar char=""/>
            </a:pPr>
            <a:r>
              <a:rPr b="0" lang="en-US" sz="1800" spc="-1" strike="noStrike">
                <a:solidFill>
                  <a:srgbClr val="dadada"/>
                </a:solidFill>
                <a:latin typeface="Calisto MT"/>
              </a:rPr>
              <a:t>The data given below contains information about past loan applicants and whether they ‘defaulted’ or not. The aim is to identify patterns which indicate if a person is likely to default, which may be used for taking actions such as denying the loan, reducing the amount of loan, lending (to risky applicants) at a higher interest rate, etc.’</a:t>
            </a:r>
            <a:endParaRPr b="0" lang="en-US" sz="1800" spc="-1" strike="noStrike">
              <a:solidFill>
                <a:srgbClr val="dadada"/>
              </a:solidFill>
              <a:latin typeface="Calisto MT"/>
            </a:endParaRPr>
          </a:p>
          <a:p>
            <a:pPr>
              <a:lnSpc>
                <a:spcPct val="100000"/>
              </a:lnSpc>
              <a:spcBef>
                <a:spcPts val="360"/>
              </a:spcBef>
              <a:spcAft>
                <a:spcPts val="601"/>
              </a:spcAft>
              <a:buNone/>
            </a:pPr>
            <a:endParaRPr b="0" lang="en-US" sz="1800" spc="-1" strike="noStrike">
              <a:solidFill>
                <a:srgbClr val="dadada"/>
              </a:solidFill>
              <a:latin typeface="Calisto MT"/>
            </a:endParaRPr>
          </a:p>
          <a:p>
            <a:pPr marL="343080" indent="-306000">
              <a:lnSpc>
                <a:spcPct val="100000"/>
              </a:lnSpc>
              <a:spcBef>
                <a:spcPts val="360"/>
              </a:spcBef>
              <a:spcAft>
                <a:spcPts val="601"/>
              </a:spcAft>
              <a:buClr>
                <a:srgbClr val="dadada"/>
              </a:buClr>
              <a:buSzPct val="70000"/>
              <a:buFont typeface="Wingdings 2" charset="2"/>
              <a:buChar char=""/>
            </a:pPr>
            <a:r>
              <a:rPr b="0" lang="en-US" sz="1800" spc="-1" strike="noStrike">
                <a:solidFill>
                  <a:srgbClr val="dadada"/>
                </a:solidFill>
                <a:latin typeface="Calisto MT"/>
              </a:rPr>
              <a:t>When a person applies for a loan, there are two types of decisions that could be taken by the company:</a:t>
            </a:r>
            <a:endParaRPr b="0" lang="en-US" sz="1800" spc="-1" strike="noStrike">
              <a:solidFill>
                <a:srgbClr val="dadada"/>
              </a:solidFill>
              <a:latin typeface="Calisto MT"/>
            </a:endParaRPr>
          </a:p>
          <a:p>
            <a:pPr>
              <a:lnSpc>
                <a:spcPct val="100000"/>
              </a:lnSpc>
              <a:spcBef>
                <a:spcPts val="360"/>
              </a:spcBef>
              <a:spcAft>
                <a:spcPts val="601"/>
              </a:spcAft>
              <a:buNone/>
            </a:pPr>
            <a:endParaRPr b="0" lang="en-US" sz="1800" spc="-1" strike="noStrike">
              <a:solidFill>
                <a:srgbClr val="dadada"/>
              </a:solidFill>
              <a:latin typeface="Calisto MT"/>
            </a:endParaRPr>
          </a:p>
          <a:p>
            <a:pPr marL="343080" indent="-306000">
              <a:lnSpc>
                <a:spcPct val="100000"/>
              </a:lnSpc>
              <a:spcBef>
                <a:spcPts val="360"/>
              </a:spcBef>
              <a:spcAft>
                <a:spcPts val="601"/>
              </a:spcAft>
              <a:buClr>
                <a:srgbClr val="dadada"/>
              </a:buClr>
              <a:buSzPct val="70000"/>
              <a:buFont typeface="Wingdings 2" charset="2"/>
              <a:buChar char=""/>
            </a:pPr>
            <a:r>
              <a:rPr b="0" lang="en-US" sz="1800" spc="-1" strike="noStrike">
                <a:solidFill>
                  <a:srgbClr val="dadada"/>
                </a:solidFill>
                <a:latin typeface="Calisto MT"/>
              </a:rPr>
              <a:t>Loan accepted: If the company approves the loan, there are 3 possible scenarios described below:</a:t>
            </a:r>
            <a:endParaRPr b="0" lang="en-US" sz="1800" spc="-1" strike="noStrike">
              <a:solidFill>
                <a:srgbClr val="dadada"/>
              </a:solidFill>
              <a:latin typeface="Calisto MT"/>
            </a:endParaRPr>
          </a:p>
          <a:p>
            <a:pPr>
              <a:lnSpc>
                <a:spcPct val="100000"/>
              </a:lnSpc>
              <a:spcBef>
                <a:spcPts val="360"/>
              </a:spcBef>
              <a:spcAft>
                <a:spcPts val="601"/>
              </a:spcAft>
              <a:buNone/>
            </a:pPr>
            <a:endParaRPr b="0" lang="en-US" sz="1800" spc="-1" strike="noStrike">
              <a:solidFill>
                <a:srgbClr val="dadada"/>
              </a:solidFill>
              <a:latin typeface="Calisto MT"/>
            </a:endParaRPr>
          </a:p>
          <a:p>
            <a:pPr marL="343080" indent="-306000">
              <a:lnSpc>
                <a:spcPct val="100000"/>
              </a:lnSpc>
              <a:spcBef>
                <a:spcPts val="360"/>
              </a:spcBef>
              <a:spcAft>
                <a:spcPts val="601"/>
              </a:spcAft>
              <a:buClr>
                <a:srgbClr val="dadada"/>
              </a:buClr>
              <a:buSzPct val="70000"/>
              <a:buFont typeface="Wingdings 2" charset="2"/>
              <a:buChar char=""/>
            </a:pPr>
            <a:r>
              <a:rPr b="0" lang="en-US" sz="1800" spc="-1" strike="noStrike">
                <a:solidFill>
                  <a:srgbClr val="dadada"/>
                </a:solidFill>
                <a:latin typeface="Calisto MT"/>
              </a:rPr>
              <a:t>Fully paid: Applicant has fully paid the loan (the principal and the interest rate)</a:t>
            </a:r>
            <a:endParaRPr b="0" lang="en-US" sz="1800" spc="-1" strike="noStrike">
              <a:solidFill>
                <a:srgbClr val="dadada"/>
              </a:solidFill>
              <a:latin typeface="Calisto MT"/>
            </a:endParaRPr>
          </a:p>
          <a:p>
            <a:pPr>
              <a:lnSpc>
                <a:spcPct val="100000"/>
              </a:lnSpc>
              <a:spcBef>
                <a:spcPts val="360"/>
              </a:spcBef>
              <a:spcAft>
                <a:spcPts val="601"/>
              </a:spcAft>
              <a:buNone/>
            </a:pPr>
            <a:endParaRPr b="0" lang="en-US" sz="1800" spc="-1" strike="noStrike">
              <a:solidFill>
                <a:srgbClr val="dadada"/>
              </a:solidFill>
              <a:latin typeface="Calisto MT"/>
            </a:endParaRPr>
          </a:p>
          <a:p>
            <a:pPr marL="343080" indent="-306000">
              <a:lnSpc>
                <a:spcPct val="100000"/>
              </a:lnSpc>
              <a:spcBef>
                <a:spcPts val="360"/>
              </a:spcBef>
              <a:spcAft>
                <a:spcPts val="601"/>
              </a:spcAft>
              <a:buClr>
                <a:srgbClr val="dadada"/>
              </a:buClr>
              <a:buSzPct val="70000"/>
              <a:buFont typeface="Wingdings 2" charset="2"/>
              <a:buChar char=""/>
            </a:pPr>
            <a:r>
              <a:rPr b="0" lang="en-US" sz="1800" spc="-1" strike="noStrike">
                <a:solidFill>
                  <a:srgbClr val="dadada"/>
                </a:solidFill>
                <a:latin typeface="Calisto MT"/>
              </a:rPr>
              <a:t>Current: Applicant is in the process of paying the installments, i.e. the tenure of the loan is not yet completed. These candidates are not labeled as 'defaulted'.</a:t>
            </a:r>
            <a:endParaRPr b="0" lang="en-US" sz="1800" spc="-1" strike="noStrike">
              <a:solidFill>
                <a:srgbClr val="dadada"/>
              </a:solidFill>
              <a:latin typeface="Calisto MT"/>
            </a:endParaRPr>
          </a:p>
          <a:p>
            <a:pPr>
              <a:lnSpc>
                <a:spcPct val="100000"/>
              </a:lnSpc>
              <a:spcBef>
                <a:spcPts val="360"/>
              </a:spcBef>
              <a:spcAft>
                <a:spcPts val="601"/>
              </a:spcAft>
              <a:buNone/>
            </a:pPr>
            <a:endParaRPr b="0" lang="en-US" sz="1800" spc="-1" strike="noStrike">
              <a:solidFill>
                <a:srgbClr val="dadada"/>
              </a:solidFill>
              <a:latin typeface="Calisto MT"/>
            </a:endParaRPr>
          </a:p>
          <a:p>
            <a:pPr marL="343080" indent="-306000">
              <a:lnSpc>
                <a:spcPct val="100000"/>
              </a:lnSpc>
              <a:spcBef>
                <a:spcPts val="360"/>
              </a:spcBef>
              <a:spcAft>
                <a:spcPts val="601"/>
              </a:spcAft>
              <a:buClr>
                <a:srgbClr val="dadada"/>
              </a:buClr>
              <a:buSzPct val="70000"/>
              <a:buFont typeface="Wingdings 2" charset="2"/>
              <a:buChar char=""/>
            </a:pPr>
            <a:r>
              <a:rPr b="0" lang="en-US" sz="1800" spc="-1" strike="noStrike">
                <a:solidFill>
                  <a:srgbClr val="dadada"/>
                </a:solidFill>
                <a:latin typeface="Calisto MT"/>
              </a:rPr>
              <a:t>Charged-off: Applicant has not paid the installments in due time for a long period of time, i.e. he/she has defaulted on the loan </a:t>
            </a:r>
            <a:endParaRPr b="0" lang="en-US" sz="1800" spc="-1" strike="noStrike">
              <a:solidFill>
                <a:srgbClr val="dadada"/>
              </a:solidFill>
              <a:latin typeface="Calisto MT"/>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rmAutofit fontScale="72000"/>
          </a:bodyPr>
          <a:p>
            <a:pPr algn="ctr">
              <a:lnSpc>
                <a:spcPct val="100000"/>
              </a:lnSpc>
              <a:buNone/>
            </a:pPr>
            <a:r>
              <a:rPr b="0" lang="en-IN" sz="4000" spc="-1" strike="noStrike">
                <a:solidFill>
                  <a:srgbClr val="dadada"/>
                </a:solidFill>
                <a:latin typeface="Calisto MT"/>
              </a:rPr>
              <a:t>Analysis</a:t>
            </a:r>
            <a:br>
              <a:rPr sz="4000"/>
            </a:br>
            <a:r>
              <a:rPr b="0" lang="en-IN" sz="4000" spc="-1" strike="noStrike">
                <a:solidFill>
                  <a:srgbClr val="dadada"/>
                </a:solidFill>
                <a:latin typeface="Calisto MT"/>
              </a:rPr>
              <a:t>Loan Status and Amount</a:t>
            </a:r>
            <a:endParaRPr b="0" lang="en-US" sz="4000" spc="-1" strike="noStrike">
              <a:solidFill>
                <a:srgbClr val="ffffff"/>
              </a:solidFill>
              <a:latin typeface="Calisto MT"/>
            </a:endParaRPr>
          </a:p>
        </p:txBody>
      </p:sp>
      <p:sp>
        <p:nvSpPr>
          <p:cNvPr id="100" name="PlaceHolder 2"/>
          <p:cNvSpPr>
            <a:spLocks noGrp="1"/>
          </p:cNvSpPr>
          <p:nvPr>
            <p:ph/>
          </p:nvPr>
        </p:nvSpPr>
        <p:spPr>
          <a:xfrm>
            <a:off x="1097280" y="5006880"/>
            <a:ext cx="4268520" cy="1559160"/>
          </a:xfrm>
          <a:prstGeom prst="rect">
            <a:avLst/>
          </a:prstGeom>
          <a:noFill/>
          <a:ln w="0">
            <a:noFill/>
          </a:ln>
          <a:effectLst>
            <a:outerShdw dist="0" dir="0" blurRad="25560" rotWithShape="0">
              <a:srgbClr val="000000">
                <a:alpha val="46000"/>
              </a:srgbClr>
            </a:outerShdw>
          </a:effectLst>
        </p:spPr>
        <p:txBody>
          <a:bodyPr anchor="t">
            <a:noAutofit/>
          </a:bodyPr>
          <a:p>
            <a:pPr marL="343080" indent="-306000">
              <a:lnSpc>
                <a:spcPct val="100000"/>
              </a:lnSpc>
              <a:spcBef>
                <a:spcPts val="400"/>
              </a:spcBef>
              <a:spcAft>
                <a:spcPts val="601"/>
              </a:spcAft>
              <a:buClr>
                <a:srgbClr val="dadada"/>
              </a:buClr>
              <a:buSzPct val="70000"/>
              <a:buFont typeface="Wingdings" charset="2"/>
              <a:buChar char=""/>
            </a:pPr>
            <a:r>
              <a:rPr b="1" lang="en-IN" sz="2000" spc="-1" strike="noStrike">
                <a:solidFill>
                  <a:srgbClr val="dadada"/>
                </a:solidFill>
                <a:latin typeface="Calisto MT"/>
              </a:rPr>
              <a:t>Loan Status: </a:t>
            </a:r>
            <a:r>
              <a:rPr b="0" lang="en-US" sz="2000" spc="-1" strike="noStrike">
                <a:solidFill>
                  <a:srgbClr val="dadada"/>
                </a:solidFill>
                <a:latin typeface="Calisto MT"/>
              </a:rPr>
              <a:t>The loan amount varies from ~ 500 to 35000 with a mean of 9800.</a:t>
            </a:r>
            <a:endParaRPr b="0" lang="en-US" sz="2000" spc="-1" strike="noStrike">
              <a:solidFill>
                <a:srgbClr val="dadada"/>
              </a:solidFill>
              <a:latin typeface="Calisto MT"/>
            </a:endParaRPr>
          </a:p>
        </p:txBody>
      </p:sp>
      <p:sp>
        <p:nvSpPr>
          <p:cNvPr id="101" name="Content Placeholder 2"/>
          <p:cNvSpPr/>
          <p:nvPr/>
        </p:nvSpPr>
        <p:spPr>
          <a:xfrm>
            <a:off x="6126480" y="4287960"/>
            <a:ext cx="4856400" cy="1582920"/>
          </a:xfrm>
          <a:prstGeom prst="rect">
            <a:avLst/>
          </a:prstGeom>
          <a:noFill/>
          <a:ln w="0">
            <a:noFill/>
          </a:ln>
        </p:spPr>
        <p:style>
          <a:lnRef idx="0"/>
          <a:fillRef idx="0"/>
          <a:effectRef idx="0"/>
          <a:fontRef idx="minor"/>
        </p:style>
      </p:sp>
      <p:sp>
        <p:nvSpPr>
          <p:cNvPr id="102" name="Content Placeholder 2"/>
          <p:cNvSpPr/>
          <p:nvPr/>
        </p:nvSpPr>
        <p:spPr>
          <a:xfrm>
            <a:off x="6126480" y="5006880"/>
            <a:ext cx="5853600" cy="1559160"/>
          </a:xfrm>
          <a:prstGeom prst="rect">
            <a:avLst/>
          </a:prstGeom>
          <a:noFill/>
          <a:ln w="0">
            <a:noFill/>
          </a:ln>
        </p:spPr>
        <p:style>
          <a:lnRef idx="0"/>
          <a:fillRef idx="0"/>
          <a:effectRef idx="0"/>
          <a:fontRef idx="minor"/>
        </p:style>
        <p:txBody>
          <a:bodyPr lIns="0" rIns="0" anchor="t">
            <a:normAutofit/>
          </a:bodyPr>
          <a:p>
            <a:pPr marL="91440" indent="-91440">
              <a:lnSpc>
                <a:spcPct val="90000"/>
              </a:lnSpc>
              <a:spcBef>
                <a:spcPts val="1199"/>
              </a:spcBef>
              <a:spcAft>
                <a:spcPts val="201"/>
              </a:spcAft>
              <a:buClr>
                <a:srgbClr val="bc451b"/>
              </a:buClr>
              <a:buFont typeface="Wingdings" charset="2"/>
              <a:buChar char=""/>
            </a:pPr>
            <a:r>
              <a:rPr b="1" lang="en-IN" sz="2000" spc="-1" strike="noStrike">
                <a:solidFill>
                  <a:srgbClr val="ffffff"/>
                </a:solidFill>
                <a:latin typeface="Calisto MT"/>
              </a:rPr>
              <a:t>Loan Amount - </a:t>
            </a:r>
            <a:r>
              <a:rPr b="0" lang="en-US" sz="2000" spc="-1" strike="noStrike">
                <a:solidFill>
                  <a:srgbClr val="ffffff"/>
                </a:solidFill>
                <a:latin typeface="Calisto MT"/>
              </a:rPr>
              <a:t>High chances of default for 30500 – 32500 range</a:t>
            </a:r>
            <a:endParaRPr b="0" lang="en-IN" sz="2000" spc="-1" strike="noStrike">
              <a:latin typeface="Arial"/>
            </a:endParaRPr>
          </a:p>
        </p:txBody>
      </p:sp>
      <p:pic>
        <p:nvPicPr>
          <p:cNvPr id="103" name="Picture 14" descr=""/>
          <p:cNvPicPr/>
          <p:nvPr/>
        </p:nvPicPr>
        <p:blipFill>
          <a:blip r:embed="rId1"/>
          <a:stretch/>
        </p:blipFill>
        <p:spPr>
          <a:xfrm>
            <a:off x="1097280" y="1766160"/>
            <a:ext cx="4617720" cy="3121560"/>
          </a:xfrm>
          <a:prstGeom prst="rect">
            <a:avLst/>
          </a:prstGeom>
          <a:ln w="0">
            <a:noFill/>
          </a:ln>
        </p:spPr>
      </p:pic>
      <p:pic>
        <p:nvPicPr>
          <p:cNvPr id="104" name="Picture 16" descr=""/>
          <p:cNvPicPr/>
          <p:nvPr/>
        </p:nvPicPr>
        <p:blipFill>
          <a:blip r:embed="rId2"/>
          <a:stretch/>
        </p:blipFill>
        <p:spPr>
          <a:xfrm>
            <a:off x="6596280" y="1897560"/>
            <a:ext cx="4671000" cy="29833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DTI and Grade</a:t>
            </a:r>
            <a:endParaRPr b="0" lang="en-US" sz="4000" spc="-1" strike="noStrike">
              <a:solidFill>
                <a:srgbClr val="ffffff"/>
              </a:solidFill>
              <a:latin typeface="Calisto MT"/>
            </a:endParaRPr>
          </a:p>
        </p:txBody>
      </p:sp>
      <p:sp>
        <p:nvSpPr>
          <p:cNvPr id="106" name="PlaceHolder 2"/>
          <p:cNvSpPr>
            <a:spLocks noGrp="1"/>
          </p:cNvSpPr>
          <p:nvPr>
            <p:ph/>
          </p:nvPr>
        </p:nvSpPr>
        <p:spPr>
          <a:xfrm>
            <a:off x="555120" y="5058000"/>
            <a:ext cx="10463040" cy="1559160"/>
          </a:xfrm>
          <a:prstGeom prst="rect">
            <a:avLst/>
          </a:prstGeom>
          <a:noFill/>
          <a:ln w="0">
            <a:noFill/>
          </a:ln>
          <a:effectLst>
            <a:outerShdw dist="0" dir="0" blurRad="25560" rotWithShape="0">
              <a:srgbClr val="000000">
                <a:alpha val="46000"/>
              </a:srgbClr>
            </a:outerShdw>
          </a:effectLst>
        </p:spPr>
        <p:txBody>
          <a:bodyPr anchor="t">
            <a:normAutofit fontScale="96000"/>
          </a:bodyPr>
          <a:p>
            <a:pPr marL="343080" indent="-306000">
              <a:lnSpc>
                <a:spcPct val="100000"/>
              </a:lnSpc>
              <a:spcBef>
                <a:spcPts val="400"/>
              </a:spcBef>
              <a:spcAft>
                <a:spcPts val="601"/>
              </a:spcAft>
              <a:buClr>
                <a:srgbClr val="dadada"/>
              </a:buClr>
              <a:buSzPct val="70000"/>
              <a:buFont typeface="Wingdings" charset="2"/>
              <a:buChar char=""/>
            </a:pPr>
            <a:r>
              <a:rPr b="1" lang="en-IN" sz="2000" spc="-1" strike="noStrike">
                <a:solidFill>
                  <a:srgbClr val="dadada"/>
                </a:solidFill>
                <a:latin typeface="Calisto MT"/>
              </a:rPr>
              <a:t>DTI: </a:t>
            </a:r>
            <a:r>
              <a:rPr b="0" lang="en-US" sz="1800" spc="-1" strike="noStrike">
                <a:solidFill>
                  <a:srgbClr val="dadada"/>
                </a:solidFill>
                <a:latin typeface="Calisto MT"/>
              </a:rPr>
              <a:t>The Grade A which is lowest risk also has lowest DTI ratio hence higher grade has higher rate of default (DTI increases Default chance increases with increase in "Debt to income ratio“</a:t>
            </a:r>
            <a:endParaRPr b="0" lang="en-US" sz="1800" spc="-1" strike="noStrike">
              <a:solidFill>
                <a:srgbClr val="dadada"/>
              </a:solidFill>
              <a:latin typeface="Calisto MT"/>
            </a:endParaRPr>
          </a:p>
          <a:p>
            <a:pPr marL="343080" indent="-306000">
              <a:lnSpc>
                <a:spcPct val="100000"/>
              </a:lnSpc>
              <a:spcBef>
                <a:spcPts val="360"/>
              </a:spcBef>
              <a:spcAft>
                <a:spcPts val="601"/>
              </a:spcAft>
              <a:buClr>
                <a:srgbClr val="dadada"/>
              </a:buClr>
              <a:buSzPct val="70000"/>
              <a:buFont typeface="Wingdings" charset="2"/>
              <a:buChar char=""/>
            </a:pPr>
            <a:r>
              <a:rPr b="0" lang="en-US" sz="1800" spc="-1" strike="noStrike">
                <a:solidFill>
                  <a:srgbClr val="dadada"/>
                </a:solidFill>
                <a:latin typeface="Calisto MT"/>
              </a:rPr>
              <a:t>Majority of the borrowers have very large debt compared to the income registered (DTI),  in the 10-15 DTI ratio.</a:t>
            </a:r>
            <a:endParaRPr b="0" lang="en-US" sz="1800" spc="-1" strike="noStrike">
              <a:solidFill>
                <a:srgbClr val="dadada"/>
              </a:solidFill>
              <a:latin typeface="Calisto MT"/>
            </a:endParaRPr>
          </a:p>
        </p:txBody>
      </p:sp>
      <p:pic>
        <p:nvPicPr>
          <p:cNvPr id="107" name="Picture 10" descr=""/>
          <p:cNvPicPr/>
          <p:nvPr/>
        </p:nvPicPr>
        <p:blipFill>
          <a:blip r:embed="rId1"/>
          <a:stretch/>
        </p:blipFill>
        <p:spPr>
          <a:xfrm>
            <a:off x="6212160" y="1825920"/>
            <a:ext cx="5718600" cy="3074760"/>
          </a:xfrm>
          <a:prstGeom prst="rect">
            <a:avLst/>
          </a:prstGeom>
          <a:ln w="0">
            <a:noFill/>
          </a:ln>
        </p:spPr>
      </p:pic>
      <p:pic>
        <p:nvPicPr>
          <p:cNvPr id="108" name="Picture 13" descr=""/>
          <p:cNvPicPr/>
          <p:nvPr/>
        </p:nvPicPr>
        <p:blipFill>
          <a:blip r:embed="rId2"/>
          <a:stretch/>
        </p:blipFill>
        <p:spPr>
          <a:xfrm>
            <a:off x="175680" y="1825920"/>
            <a:ext cx="5803560" cy="30747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Loan status and Interest Rate</a:t>
            </a:r>
            <a:endParaRPr b="0" lang="en-US" sz="4000" spc="-1" strike="noStrike">
              <a:solidFill>
                <a:srgbClr val="ffffff"/>
              </a:solidFill>
              <a:latin typeface="Calisto MT"/>
            </a:endParaRPr>
          </a:p>
        </p:txBody>
      </p:sp>
      <p:sp>
        <p:nvSpPr>
          <p:cNvPr id="110" name="PlaceHolder 2"/>
          <p:cNvSpPr>
            <a:spLocks noGrp="1"/>
          </p:cNvSpPr>
          <p:nvPr>
            <p:ph/>
          </p:nvPr>
        </p:nvSpPr>
        <p:spPr>
          <a:xfrm>
            <a:off x="1208880" y="4979880"/>
            <a:ext cx="4268520" cy="1559160"/>
          </a:xfrm>
          <a:prstGeom prst="rect">
            <a:avLst/>
          </a:prstGeom>
          <a:noFill/>
          <a:ln w="0">
            <a:noFill/>
          </a:ln>
          <a:effectLst>
            <a:outerShdw dist="0" dir="0" blurRad="25560" rotWithShape="0">
              <a:srgbClr val="000000">
                <a:alpha val="46000"/>
              </a:srgbClr>
            </a:outerShdw>
          </a:effectLst>
        </p:spPr>
        <p:txBody>
          <a:bodyPr anchor="t">
            <a:normAutofit/>
          </a:bodyPr>
          <a:p>
            <a:pPr marL="343080" indent="-306000">
              <a:lnSpc>
                <a:spcPct val="100000"/>
              </a:lnSpc>
              <a:spcBef>
                <a:spcPts val="400"/>
              </a:spcBef>
              <a:spcAft>
                <a:spcPts val="601"/>
              </a:spcAft>
              <a:buClr>
                <a:srgbClr val="dadada"/>
              </a:buClr>
              <a:buSzPct val="70000"/>
              <a:buFont typeface="Wingdings" charset="2"/>
              <a:buChar char=""/>
            </a:pPr>
            <a:r>
              <a:rPr b="1" lang="en-IN" sz="2000" spc="-1" strike="noStrike">
                <a:solidFill>
                  <a:srgbClr val="dadada"/>
                </a:solidFill>
                <a:latin typeface="Calisto MT"/>
              </a:rPr>
              <a:t>Interest rate: </a:t>
            </a:r>
            <a:r>
              <a:rPr b="0" lang="en-US" sz="1800" spc="-1" strike="noStrike">
                <a:solidFill>
                  <a:srgbClr val="dadada"/>
                </a:solidFill>
                <a:latin typeface="Calisto MT"/>
              </a:rPr>
              <a:t>The default loan amount are more with interest rate 10 to 15%</a:t>
            </a:r>
            <a:endParaRPr b="0" lang="en-US" sz="1800" spc="-1" strike="noStrike">
              <a:solidFill>
                <a:srgbClr val="dadada"/>
              </a:solidFill>
              <a:latin typeface="Calisto MT"/>
            </a:endParaRPr>
          </a:p>
        </p:txBody>
      </p:sp>
      <p:sp>
        <p:nvSpPr>
          <p:cNvPr id="111" name="Content Placeholder 2"/>
          <p:cNvSpPr/>
          <p:nvPr/>
        </p:nvSpPr>
        <p:spPr>
          <a:xfrm>
            <a:off x="6126480" y="4287960"/>
            <a:ext cx="4856400" cy="1582920"/>
          </a:xfrm>
          <a:prstGeom prst="rect">
            <a:avLst/>
          </a:prstGeom>
          <a:noFill/>
          <a:ln w="0">
            <a:noFill/>
          </a:ln>
        </p:spPr>
        <p:style>
          <a:lnRef idx="0"/>
          <a:fillRef idx="0"/>
          <a:effectRef idx="0"/>
          <a:fontRef idx="minor"/>
        </p:style>
      </p:sp>
      <p:sp>
        <p:nvSpPr>
          <p:cNvPr id="112" name="Content Placeholder 2"/>
          <p:cNvSpPr/>
          <p:nvPr/>
        </p:nvSpPr>
        <p:spPr>
          <a:xfrm>
            <a:off x="6388920" y="4984920"/>
            <a:ext cx="5365800" cy="1559160"/>
          </a:xfrm>
          <a:prstGeom prst="rect">
            <a:avLst/>
          </a:prstGeom>
          <a:noFill/>
          <a:ln w="0">
            <a:noFill/>
          </a:ln>
        </p:spPr>
        <p:style>
          <a:lnRef idx="0"/>
          <a:fillRef idx="0"/>
          <a:effectRef idx="0"/>
          <a:fontRef idx="minor"/>
        </p:style>
        <p:txBody>
          <a:bodyPr lIns="0" rIns="0" anchor="t">
            <a:normAutofit/>
          </a:bodyPr>
          <a:p>
            <a:pPr marL="91440" indent="-91440">
              <a:lnSpc>
                <a:spcPct val="90000"/>
              </a:lnSpc>
              <a:spcBef>
                <a:spcPts val="1199"/>
              </a:spcBef>
              <a:spcAft>
                <a:spcPts val="201"/>
              </a:spcAft>
              <a:buClr>
                <a:srgbClr val="bc451b"/>
              </a:buClr>
              <a:buFont typeface="Wingdings" charset="2"/>
              <a:buChar char=""/>
            </a:pPr>
            <a:r>
              <a:rPr b="1" lang="en-IN" sz="2000" spc="-1" strike="noStrike">
                <a:solidFill>
                  <a:srgbClr val="ffffff"/>
                </a:solidFill>
                <a:latin typeface="Calisto MT"/>
              </a:rPr>
              <a:t>Interest Rate: </a:t>
            </a:r>
            <a:r>
              <a:rPr b="0" lang="en-US" sz="1800" spc="-1" strike="noStrike">
                <a:solidFill>
                  <a:srgbClr val="ffffff"/>
                </a:solidFill>
                <a:latin typeface="Calisto MT"/>
              </a:rPr>
              <a:t>Chances of default increases with increase in interest rate</a:t>
            </a:r>
            <a:endParaRPr b="0" lang="en-IN" sz="1800" spc="-1" strike="noStrike">
              <a:latin typeface="Arial"/>
            </a:endParaRPr>
          </a:p>
        </p:txBody>
      </p:sp>
      <p:pic>
        <p:nvPicPr>
          <p:cNvPr id="113" name="Picture 5" descr=""/>
          <p:cNvPicPr/>
          <p:nvPr/>
        </p:nvPicPr>
        <p:blipFill>
          <a:blip r:embed="rId1"/>
          <a:stretch/>
        </p:blipFill>
        <p:spPr>
          <a:xfrm>
            <a:off x="323280" y="1878120"/>
            <a:ext cx="5648400" cy="2954520"/>
          </a:xfrm>
          <a:prstGeom prst="rect">
            <a:avLst/>
          </a:prstGeom>
          <a:ln w="0">
            <a:noFill/>
          </a:ln>
        </p:spPr>
      </p:pic>
      <p:pic>
        <p:nvPicPr>
          <p:cNvPr id="114" name="Picture 8" descr=""/>
          <p:cNvPicPr/>
          <p:nvPr/>
        </p:nvPicPr>
        <p:blipFill>
          <a:blip r:embed="rId2"/>
          <a:stretch/>
        </p:blipFill>
        <p:spPr>
          <a:xfrm>
            <a:off x="6403320" y="1580040"/>
            <a:ext cx="5494680" cy="32529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1097280" y="70560"/>
            <a:ext cx="10058040" cy="1450440"/>
          </a:xfrm>
          <a:prstGeom prst="rect">
            <a:avLst/>
          </a:prstGeom>
          <a:noFill/>
          <a:ln w="0">
            <a:noFill/>
          </a:ln>
          <a:effectLst>
            <a:outerShdw dist="0" dir="0" blurRad="25560" rotWithShape="0">
              <a:srgbClr val="000000">
                <a:alpha val="46000"/>
              </a:srgbClr>
            </a:outerShdw>
          </a:effectLst>
        </p:spPr>
        <p:txBody>
          <a:bodyPr anchor="ctr">
            <a:normAutofit/>
          </a:bodyPr>
          <a:p>
            <a:pPr algn="ctr">
              <a:lnSpc>
                <a:spcPct val="100000"/>
              </a:lnSpc>
              <a:buNone/>
            </a:pPr>
            <a:r>
              <a:rPr b="0" lang="en-IN" sz="4000" spc="-1" strike="noStrike">
                <a:solidFill>
                  <a:srgbClr val="dadada"/>
                </a:solidFill>
                <a:latin typeface="Calisto MT"/>
              </a:rPr>
              <a:t>Employment Length &amp; Homeownership</a:t>
            </a:r>
            <a:endParaRPr b="0" lang="en-US" sz="4000" spc="-1" strike="noStrike">
              <a:solidFill>
                <a:srgbClr val="ffffff"/>
              </a:solidFill>
              <a:latin typeface="Calisto MT"/>
            </a:endParaRPr>
          </a:p>
        </p:txBody>
      </p:sp>
      <p:sp>
        <p:nvSpPr>
          <p:cNvPr id="116" name="PlaceHolder 2"/>
          <p:cNvSpPr>
            <a:spLocks noGrp="1"/>
          </p:cNvSpPr>
          <p:nvPr>
            <p:ph/>
          </p:nvPr>
        </p:nvSpPr>
        <p:spPr>
          <a:xfrm>
            <a:off x="361080" y="5011920"/>
            <a:ext cx="5362560" cy="1559160"/>
          </a:xfrm>
          <a:prstGeom prst="rect">
            <a:avLst/>
          </a:prstGeom>
          <a:noFill/>
          <a:ln w="0">
            <a:noFill/>
          </a:ln>
          <a:effectLst>
            <a:outerShdw dist="0" dir="0" blurRad="25560" rotWithShape="0">
              <a:srgbClr val="000000">
                <a:alpha val="46000"/>
              </a:srgbClr>
            </a:outerShdw>
          </a:effectLst>
        </p:spPr>
        <p:txBody>
          <a:bodyPr anchor="t">
            <a:noAutofit/>
          </a:bodyPr>
          <a:p>
            <a:pPr marL="343080" indent="-306000">
              <a:lnSpc>
                <a:spcPct val="100000"/>
              </a:lnSpc>
              <a:spcBef>
                <a:spcPts val="400"/>
              </a:spcBef>
              <a:spcAft>
                <a:spcPts val="601"/>
              </a:spcAft>
              <a:buClr>
                <a:srgbClr val="dadada"/>
              </a:buClr>
              <a:buSzPct val="70000"/>
              <a:buFont typeface="Wingdings" charset="2"/>
              <a:buChar char=""/>
            </a:pPr>
            <a:r>
              <a:rPr b="1" lang="en-IN" sz="2000" spc="-1" strike="noStrike">
                <a:solidFill>
                  <a:srgbClr val="dadada"/>
                </a:solidFill>
                <a:latin typeface="Calisto MT"/>
              </a:rPr>
              <a:t>Employment Length: </a:t>
            </a:r>
            <a:r>
              <a:rPr b="0" lang="en-US" sz="2000" spc="-1" strike="noStrike">
                <a:solidFill>
                  <a:srgbClr val="dadada"/>
                </a:solidFill>
                <a:latin typeface="Calisto MT"/>
              </a:rPr>
              <a:t>High chances of default 10+ years", "7 years"- Lowest chances of default "2 years" , "9 years"</a:t>
            </a:r>
            <a:endParaRPr b="0" lang="en-US" sz="2000" spc="-1" strike="noStrike">
              <a:solidFill>
                <a:srgbClr val="dadada"/>
              </a:solidFill>
              <a:latin typeface="Calisto MT"/>
            </a:endParaRPr>
          </a:p>
        </p:txBody>
      </p:sp>
      <p:sp>
        <p:nvSpPr>
          <p:cNvPr id="117" name="Content Placeholder 2"/>
          <p:cNvSpPr/>
          <p:nvPr/>
        </p:nvSpPr>
        <p:spPr>
          <a:xfrm>
            <a:off x="6126480" y="4287960"/>
            <a:ext cx="4856400" cy="1582920"/>
          </a:xfrm>
          <a:prstGeom prst="rect">
            <a:avLst/>
          </a:prstGeom>
          <a:noFill/>
          <a:ln w="0">
            <a:noFill/>
          </a:ln>
        </p:spPr>
        <p:style>
          <a:lnRef idx="0"/>
          <a:fillRef idx="0"/>
          <a:effectRef idx="0"/>
          <a:fontRef idx="minor"/>
        </p:style>
      </p:sp>
      <p:sp>
        <p:nvSpPr>
          <p:cNvPr id="118" name="Content Placeholder 2"/>
          <p:cNvSpPr/>
          <p:nvPr/>
        </p:nvSpPr>
        <p:spPr>
          <a:xfrm>
            <a:off x="6714360" y="4984920"/>
            <a:ext cx="4268520" cy="1559160"/>
          </a:xfrm>
          <a:prstGeom prst="rect">
            <a:avLst/>
          </a:prstGeom>
          <a:noFill/>
          <a:ln w="0">
            <a:noFill/>
          </a:ln>
        </p:spPr>
        <p:style>
          <a:lnRef idx="0"/>
          <a:fillRef idx="0"/>
          <a:effectRef idx="0"/>
          <a:fontRef idx="minor"/>
        </p:style>
        <p:txBody>
          <a:bodyPr lIns="0" rIns="0" anchor="t">
            <a:normAutofit/>
          </a:bodyPr>
          <a:p>
            <a:pPr marL="91440" indent="-91440">
              <a:lnSpc>
                <a:spcPct val="90000"/>
              </a:lnSpc>
              <a:spcBef>
                <a:spcPts val="1199"/>
              </a:spcBef>
              <a:spcAft>
                <a:spcPts val="201"/>
              </a:spcAft>
              <a:buClr>
                <a:srgbClr val="bc451b"/>
              </a:buClr>
              <a:buFont typeface="Wingdings" charset="2"/>
              <a:buChar char=""/>
            </a:pPr>
            <a:r>
              <a:rPr b="1" lang="en-IN" sz="2000" spc="-1" strike="noStrike">
                <a:solidFill>
                  <a:srgbClr val="ffffff"/>
                </a:solidFill>
                <a:latin typeface="Calisto MT"/>
              </a:rPr>
              <a:t>Home Ownership: </a:t>
            </a:r>
            <a:r>
              <a:rPr b="0" lang="en-US" sz="2000" spc="-1" strike="noStrike">
                <a:solidFill>
                  <a:srgbClr val="ffffff"/>
                </a:solidFill>
                <a:latin typeface="Calisto MT"/>
              </a:rPr>
              <a:t>The Defaulted loan are more for Mortgage , Rent and Other Categories</a:t>
            </a:r>
            <a:endParaRPr b="0" lang="en-IN" sz="2000" spc="-1" strike="noStrike">
              <a:latin typeface="Arial"/>
            </a:endParaRPr>
          </a:p>
        </p:txBody>
      </p:sp>
      <p:pic>
        <p:nvPicPr>
          <p:cNvPr id="119" name="Picture 8" descr=""/>
          <p:cNvPicPr/>
          <p:nvPr/>
        </p:nvPicPr>
        <p:blipFill>
          <a:blip r:embed="rId1"/>
          <a:stretch/>
        </p:blipFill>
        <p:spPr>
          <a:xfrm>
            <a:off x="514080" y="1908360"/>
            <a:ext cx="5410800" cy="3040920"/>
          </a:xfrm>
          <a:prstGeom prst="rect">
            <a:avLst/>
          </a:prstGeom>
          <a:ln w="0">
            <a:noFill/>
          </a:ln>
        </p:spPr>
      </p:pic>
      <p:pic>
        <p:nvPicPr>
          <p:cNvPr id="120" name="Picture 10" descr=""/>
          <p:cNvPicPr/>
          <p:nvPr/>
        </p:nvPicPr>
        <p:blipFill>
          <a:blip r:embed="rId2"/>
          <a:stretch/>
        </p:blipFill>
        <p:spPr>
          <a:xfrm>
            <a:off x="6327720" y="1521360"/>
            <a:ext cx="5571000" cy="33969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Grade vs Interest Rate</a:t>
            </a:r>
            <a:endParaRPr b="0" lang="en-US" sz="4000" spc="-1" strike="noStrike">
              <a:solidFill>
                <a:srgbClr val="ffffff"/>
              </a:solidFill>
              <a:latin typeface="Calisto MT"/>
            </a:endParaRPr>
          </a:p>
        </p:txBody>
      </p:sp>
      <p:sp>
        <p:nvSpPr>
          <p:cNvPr id="122" name="PlaceHolder 2"/>
          <p:cNvSpPr>
            <a:spLocks noGrp="1"/>
          </p:cNvSpPr>
          <p:nvPr>
            <p:ph/>
          </p:nvPr>
        </p:nvSpPr>
        <p:spPr>
          <a:xfrm>
            <a:off x="481320" y="5011920"/>
            <a:ext cx="5230800" cy="1559160"/>
          </a:xfrm>
          <a:prstGeom prst="rect">
            <a:avLst/>
          </a:prstGeom>
          <a:noFill/>
          <a:ln w="0">
            <a:noFill/>
          </a:ln>
          <a:effectLst>
            <a:outerShdw dist="0" dir="0" blurRad="25560" rotWithShape="0">
              <a:srgbClr val="000000">
                <a:alpha val="46000"/>
              </a:srgbClr>
            </a:outerShdw>
          </a:effectLst>
        </p:spPr>
        <p:txBody>
          <a:bodyPr anchor="t">
            <a:normAutofit/>
          </a:bodyPr>
          <a:p>
            <a:pPr marL="343080" indent="-306000">
              <a:lnSpc>
                <a:spcPct val="100000"/>
              </a:lnSpc>
              <a:spcBef>
                <a:spcPts val="400"/>
              </a:spcBef>
              <a:spcAft>
                <a:spcPts val="601"/>
              </a:spcAft>
              <a:buClr>
                <a:srgbClr val="dadada"/>
              </a:buClr>
              <a:buSzPct val="70000"/>
              <a:buFont typeface="Wingdings" charset="2"/>
              <a:buChar char=""/>
            </a:pPr>
            <a:r>
              <a:rPr b="1" lang="en-IN" sz="2000" spc="-1" strike="noStrike">
                <a:solidFill>
                  <a:srgbClr val="dadada"/>
                </a:solidFill>
                <a:latin typeface="Calisto MT"/>
              </a:rPr>
              <a:t>Grade: </a:t>
            </a:r>
            <a:r>
              <a:rPr b="0" lang="en-US" sz="2000" spc="-1" strike="noStrike">
                <a:solidFill>
                  <a:srgbClr val="dadada"/>
                </a:solidFill>
                <a:latin typeface="Calisto MT"/>
              </a:rPr>
              <a:t>A large % of loans are in grade 'A' and 'B' compared to rest showing most loans are high grade loans.</a:t>
            </a:r>
            <a:endParaRPr b="0" lang="en-US" sz="2000" spc="-1" strike="noStrike">
              <a:solidFill>
                <a:srgbClr val="dadada"/>
              </a:solidFill>
              <a:latin typeface="Calisto MT"/>
            </a:endParaRPr>
          </a:p>
        </p:txBody>
      </p:sp>
      <p:sp>
        <p:nvSpPr>
          <p:cNvPr id="123" name="Content Placeholder 2"/>
          <p:cNvSpPr/>
          <p:nvPr/>
        </p:nvSpPr>
        <p:spPr>
          <a:xfrm>
            <a:off x="6126480" y="4287960"/>
            <a:ext cx="4856400" cy="1582920"/>
          </a:xfrm>
          <a:prstGeom prst="rect">
            <a:avLst/>
          </a:prstGeom>
          <a:noFill/>
          <a:ln w="0">
            <a:noFill/>
          </a:ln>
        </p:spPr>
        <p:style>
          <a:lnRef idx="0"/>
          <a:fillRef idx="0"/>
          <a:effectRef idx="0"/>
          <a:fontRef idx="minor"/>
        </p:style>
      </p:sp>
      <p:sp>
        <p:nvSpPr>
          <p:cNvPr id="124" name="Content Placeholder 2"/>
          <p:cNvSpPr/>
          <p:nvPr/>
        </p:nvSpPr>
        <p:spPr>
          <a:xfrm>
            <a:off x="6714360" y="4984920"/>
            <a:ext cx="4268520" cy="1559160"/>
          </a:xfrm>
          <a:prstGeom prst="rect">
            <a:avLst/>
          </a:prstGeom>
          <a:noFill/>
          <a:ln w="0">
            <a:noFill/>
          </a:ln>
        </p:spPr>
        <p:style>
          <a:lnRef idx="0"/>
          <a:fillRef idx="0"/>
          <a:effectRef idx="0"/>
          <a:fontRef idx="minor"/>
        </p:style>
        <p:txBody>
          <a:bodyPr lIns="0" rIns="0" anchor="t">
            <a:normAutofit/>
          </a:bodyPr>
          <a:p>
            <a:pPr marL="91440" indent="-91440">
              <a:lnSpc>
                <a:spcPct val="90000"/>
              </a:lnSpc>
              <a:spcBef>
                <a:spcPts val="1199"/>
              </a:spcBef>
              <a:spcAft>
                <a:spcPts val="201"/>
              </a:spcAft>
              <a:buClr>
                <a:srgbClr val="bc451b"/>
              </a:buClr>
              <a:buFont typeface="Wingdings" charset="2"/>
              <a:buChar char=""/>
            </a:pPr>
            <a:r>
              <a:rPr b="1" lang="en-US" sz="2000" spc="-1" strike="noStrike">
                <a:solidFill>
                  <a:srgbClr val="ffffff"/>
                </a:solidFill>
                <a:latin typeface="Calisto MT"/>
              </a:rPr>
              <a:t>The Grade represent risk factor hence interest rate increases with the risk.</a:t>
            </a:r>
            <a:endParaRPr b="0" lang="en-IN" sz="2000" spc="-1" strike="noStrike">
              <a:latin typeface="Arial"/>
            </a:endParaRPr>
          </a:p>
        </p:txBody>
      </p:sp>
      <p:pic>
        <p:nvPicPr>
          <p:cNvPr id="125" name="Picture 5" descr=""/>
          <p:cNvPicPr/>
          <p:nvPr/>
        </p:nvPicPr>
        <p:blipFill>
          <a:blip r:embed="rId1"/>
          <a:stretch/>
        </p:blipFill>
        <p:spPr>
          <a:xfrm>
            <a:off x="6212520" y="1815120"/>
            <a:ext cx="5375520" cy="2934360"/>
          </a:xfrm>
          <a:prstGeom prst="rect">
            <a:avLst/>
          </a:prstGeom>
          <a:ln w="0">
            <a:noFill/>
          </a:ln>
        </p:spPr>
      </p:pic>
      <p:pic>
        <p:nvPicPr>
          <p:cNvPr id="126" name="Picture 8" descr=""/>
          <p:cNvPicPr/>
          <p:nvPr/>
        </p:nvPicPr>
        <p:blipFill>
          <a:blip r:embed="rId2"/>
          <a:stretch/>
        </p:blipFill>
        <p:spPr>
          <a:xfrm>
            <a:off x="407160" y="1828800"/>
            <a:ext cx="5571720" cy="29343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IN" sz="4000" spc="-1" strike="noStrike">
                <a:solidFill>
                  <a:srgbClr val="dadada"/>
                </a:solidFill>
                <a:latin typeface="Calisto MT"/>
              </a:rPr>
              <a:t>Annual Income &amp; Purpose</a:t>
            </a:r>
            <a:endParaRPr b="0" lang="en-US" sz="4000" spc="-1" strike="noStrike">
              <a:solidFill>
                <a:srgbClr val="ffffff"/>
              </a:solidFill>
              <a:latin typeface="Calisto MT"/>
            </a:endParaRPr>
          </a:p>
        </p:txBody>
      </p:sp>
      <p:sp>
        <p:nvSpPr>
          <p:cNvPr id="128" name="PlaceHolder 2"/>
          <p:cNvSpPr>
            <a:spLocks noGrp="1"/>
          </p:cNvSpPr>
          <p:nvPr>
            <p:ph/>
          </p:nvPr>
        </p:nvSpPr>
        <p:spPr>
          <a:xfrm>
            <a:off x="1208880" y="5011920"/>
            <a:ext cx="4268520" cy="1559160"/>
          </a:xfrm>
          <a:prstGeom prst="rect">
            <a:avLst/>
          </a:prstGeom>
          <a:noFill/>
          <a:ln w="0">
            <a:noFill/>
          </a:ln>
          <a:effectLst>
            <a:outerShdw dist="0" dir="0" blurRad="25560" rotWithShape="0">
              <a:srgbClr val="000000">
                <a:alpha val="46000"/>
              </a:srgbClr>
            </a:outerShdw>
          </a:effectLst>
        </p:spPr>
        <p:txBody>
          <a:bodyPr anchor="t">
            <a:normAutofit fontScale="95000"/>
          </a:bodyPr>
          <a:p>
            <a:pPr marL="343080" indent="-306000">
              <a:lnSpc>
                <a:spcPct val="100000"/>
              </a:lnSpc>
              <a:spcBef>
                <a:spcPts val="400"/>
              </a:spcBef>
              <a:spcAft>
                <a:spcPts val="601"/>
              </a:spcAft>
              <a:buClr>
                <a:srgbClr val="dadada"/>
              </a:buClr>
              <a:buSzPct val="70000"/>
              <a:buFont typeface="Wingdings" charset="2"/>
              <a:buChar char=""/>
            </a:pPr>
            <a:r>
              <a:rPr b="1" lang="en-IN" sz="2000" spc="-1" strike="noStrike">
                <a:solidFill>
                  <a:srgbClr val="dadada"/>
                </a:solidFill>
                <a:latin typeface="Calisto MT"/>
              </a:rPr>
              <a:t>Annual Income :</a:t>
            </a:r>
            <a:r>
              <a:rPr b="0" lang="en-IN" sz="2000" spc="-1" strike="noStrike">
                <a:solidFill>
                  <a:srgbClr val="dadada"/>
                </a:solidFill>
                <a:latin typeface="Calisto MT"/>
              </a:rPr>
              <a:t> </a:t>
            </a:r>
            <a:r>
              <a:rPr b="0" lang="en-US" sz="2000" spc="-1" strike="noStrike">
                <a:solidFill>
                  <a:srgbClr val="dadada"/>
                </a:solidFill>
                <a:latin typeface="Calisto MT"/>
              </a:rPr>
              <a:t>Chances of Default decreses significantly with increase in annual income but increase slighty with highest annual income</a:t>
            </a:r>
            <a:endParaRPr b="0" lang="en-US" sz="2000" spc="-1" strike="noStrike">
              <a:solidFill>
                <a:srgbClr val="dadada"/>
              </a:solidFill>
              <a:latin typeface="Calisto MT"/>
            </a:endParaRPr>
          </a:p>
        </p:txBody>
      </p:sp>
      <p:sp>
        <p:nvSpPr>
          <p:cNvPr id="129" name="Content Placeholder 2"/>
          <p:cNvSpPr/>
          <p:nvPr/>
        </p:nvSpPr>
        <p:spPr>
          <a:xfrm>
            <a:off x="6126480" y="4287960"/>
            <a:ext cx="4856400" cy="1582920"/>
          </a:xfrm>
          <a:prstGeom prst="rect">
            <a:avLst/>
          </a:prstGeom>
          <a:noFill/>
          <a:ln w="0">
            <a:noFill/>
          </a:ln>
        </p:spPr>
        <p:style>
          <a:lnRef idx="0"/>
          <a:fillRef idx="0"/>
          <a:effectRef idx="0"/>
          <a:fontRef idx="minor"/>
        </p:style>
      </p:sp>
      <p:sp>
        <p:nvSpPr>
          <p:cNvPr id="130" name="Content Placeholder 2"/>
          <p:cNvSpPr/>
          <p:nvPr/>
        </p:nvSpPr>
        <p:spPr>
          <a:xfrm>
            <a:off x="6126480" y="4984920"/>
            <a:ext cx="5915520" cy="1559160"/>
          </a:xfrm>
          <a:prstGeom prst="rect">
            <a:avLst/>
          </a:prstGeom>
          <a:noFill/>
          <a:ln w="0">
            <a:noFill/>
          </a:ln>
        </p:spPr>
        <p:style>
          <a:lnRef idx="0"/>
          <a:fillRef idx="0"/>
          <a:effectRef idx="0"/>
          <a:fontRef idx="minor"/>
        </p:style>
        <p:txBody>
          <a:bodyPr lIns="0" rIns="0" anchor="t">
            <a:normAutofit/>
          </a:bodyPr>
          <a:p>
            <a:pPr marL="91440" indent="-91440">
              <a:lnSpc>
                <a:spcPct val="90000"/>
              </a:lnSpc>
              <a:spcBef>
                <a:spcPts val="1199"/>
              </a:spcBef>
              <a:spcAft>
                <a:spcPts val="201"/>
              </a:spcAft>
              <a:buClr>
                <a:srgbClr val="bc451b"/>
              </a:buClr>
              <a:buFont typeface="Wingdings" charset="2"/>
              <a:buChar char=""/>
            </a:pPr>
            <a:r>
              <a:rPr b="1" lang="en-IN" sz="2000" spc="-1" strike="noStrike">
                <a:solidFill>
                  <a:srgbClr val="ffffff"/>
                </a:solidFill>
                <a:latin typeface="Calisto MT"/>
              </a:rPr>
              <a:t>Purpose: </a:t>
            </a:r>
            <a:r>
              <a:rPr b="0" lang="en-US" sz="2000" spc="-1" strike="noStrike">
                <a:solidFill>
                  <a:srgbClr val="ffffff"/>
                </a:solidFill>
                <a:latin typeface="Calisto MT"/>
              </a:rPr>
              <a:t>- High chances of default debt_consolidation, small business, renewable energy Lowest chances of default - major purchase, car, wedding**</a:t>
            </a:r>
            <a:endParaRPr b="0" lang="en-IN" sz="2000" spc="-1" strike="noStrike">
              <a:latin typeface="Arial"/>
            </a:endParaRPr>
          </a:p>
        </p:txBody>
      </p:sp>
      <p:pic>
        <p:nvPicPr>
          <p:cNvPr id="131" name="Picture 5" descr=""/>
          <p:cNvPicPr/>
          <p:nvPr/>
        </p:nvPicPr>
        <p:blipFill>
          <a:blip r:embed="rId1"/>
          <a:stretch/>
        </p:blipFill>
        <p:spPr>
          <a:xfrm>
            <a:off x="6410880" y="1624320"/>
            <a:ext cx="4856400" cy="3315960"/>
          </a:xfrm>
          <a:prstGeom prst="rect">
            <a:avLst/>
          </a:prstGeom>
          <a:ln w="0">
            <a:noFill/>
          </a:ln>
        </p:spPr>
      </p:pic>
      <p:pic>
        <p:nvPicPr>
          <p:cNvPr id="132" name="Picture 8" descr=""/>
          <p:cNvPicPr/>
          <p:nvPr/>
        </p:nvPicPr>
        <p:blipFill>
          <a:blip r:embed="rId2"/>
          <a:stretch/>
        </p:blipFill>
        <p:spPr>
          <a:xfrm>
            <a:off x="949680" y="1580040"/>
            <a:ext cx="5034240" cy="3338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TM04033929[[fn=Slate]]</Template>
  <TotalTime>265</TotalTime>
  <Application>LibreOffice/7.3.7.2$Linux_X86_64 LibreOffice_project/30$Build-2</Application>
  <AppVersion>15.0000</AppVersion>
  <Words>820</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2022-06-06T16:58:12Z</dcterms:created>
  <dc:creator>piyush sukhija</dc:creator>
  <dc:description/>
  <dc:language>en-IN</dc:language>
  <cp:lastModifiedBy/>
  <dcterms:modified xsi:type="dcterms:W3CDTF">2024-05-22T22:42:42Z</dcterms:modified>
  <cp:revision>55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2fa631-0d69-435b-8f58-124ad5e1685b_ActionId">
    <vt:lpwstr>4bac49ac-55e0-4dc6-82f7-510ee58da243</vt:lpwstr>
  </property>
  <property fmtid="{D5CDD505-2E9C-101B-9397-08002B2CF9AE}" pid="3" name="MSIP_Label_ec2fa631-0d69-435b-8f58-124ad5e1685b_ContentBits">
    <vt:lpwstr>0</vt:lpwstr>
  </property>
  <property fmtid="{D5CDD505-2E9C-101B-9397-08002B2CF9AE}" pid="4" name="MSIP_Label_ec2fa631-0d69-435b-8f58-124ad5e1685b_Enabled">
    <vt:lpwstr>true</vt:lpwstr>
  </property>
  <property fmtid="{D5CDD505-2E9C-101B-9397-08002B2CF9AE}" pid="5" name="MSIP_Label_ec2fa631-0d69-435b-8f58-124ad5e1685b_Method">
    <vt:lpwstr>Standard</vt:lpwstr>
  </property>
  <property fmtid="{D5CDD505-2E9C-101B-9397-08002B2CF9AE}" pid="6" name="MSIP_Label_ec2fa631-0d69-435b-8f58-124ad5e1685b_Name">
    <vt:lpwstr>Internal (Default))</vt:lpwstr>
  </property>
  <property fmtid="{D5CDD505-2E9C-101B-9397-08002B2CF9AE}" pid="7" name="MSIP_Label_ec2fa631-0d69-435b-8f58-124ad5e1685b_SetDate">
    <vt:lpwstr>2024-05-22T16:51:12Z</vt:lpwstr>
  </property>
  <property fmtid="{D5CDD505-2E9C-101B-9397-08002B2CF9AE}" pid="8" name="MSIP_Label_ec2fa631-0d69-435b-8f58-124ad5e1685b_SiteId">
    <vt:lpwstr>1caa43b8-bf09-48b6-9b3c-bd5a56fec019</vt:lpwstr>
  </property>
  <property fmtid="{D5CDD505-2E9C-101B-9397-08002B2CF9AE}" pid="9" name="Notes">
    <vt:i4>1</vt:i4>
  </property>
  <property fmtid="{D5CDD505-2E9C-101B-9397-08002B2CF9AE}" pid="10" name="PresentationFormat">
    <vt:lpwstr>Widescreen</vt:lpwstr>
  </property>
  <property fmtid="{D5CDD505-2E9C-101B-9397-08002B2CF9AE}" pid="11" name="Slides">
    <vt:i4>13</vt:i4>
  </property>
</Properties>
</file>